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18"/>
  </p:notesMasterIdLst>
  <p:sldIdLst>
    <p:sldId id="256" r:id="rId2"/>
    <p:sldId id="272" r:id="rId3"/>
    <p:sldId id="273" r:id="rId4"/>
    <p:sldId id="274" r:id="rId5"/>
    <p:sldId id="275" r:id="rId6"/>
    <p:sldId id="276" r:id="rId7"/>
    <p:sldId id="277" r:id="rId8"/>
    <p:sldId id="278" r:id="rId9"/>
    <p:sldId id="279" r:id="rId10"/>
    <p:sldId id="280" r:id="rId11"/>
    <p:sldId id="257" r:id="rId12"/>
    <p:sldId id="258" r:id="rId13"/>
    <p:sldId id="259" r:id="rId14"/>
    <p:sldId id="261" r:id="rId15"/>
    <p:sldId id="281" r:id="rId16"/>
    <p:sldId id="282" r:id="rId1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2FA"/>
    <a:srgbClr val="FFF7E1"/>
    <a:srgbClr val="79ADDD"/>
    <a:srgbClr val="ED7D31"/>
    <a:srgbClr val="FA0059"/>
    <a:srgbClr val="FFFFFF"/>
    <a:srgbClr val="5B9BD5"/>
    <a:srgbClr val="FCEF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CB8605-790D-4470-B2B1-728C168BA26B}" v="29" dt="2022-09-26T04:28:38.506"/>
    <p1510:client id="{9E64FC8C-083B-4CC2-856C-E0E22415EB68}" v="1" dt="2022-09-26T04:46:21.504"/>
    <p1510:client id="{B50884CE-F953-4D5C-A3CF-65AC025AF1DB}" v="573" dt="2022-09-26T01:18:57.39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14" autoAdjust="0"/>
    <p:restoredTop sz="94660"/>
  </p:normalViewPr>
  <p:slideViewPr>
    <p:cSldViewPr snapToGrid="0">
      <p:cViewPr varScale="1">
        <p:scale>
          <a:sx n="83" d="100"/>
          <a:sy n="83" d="100"/>
        </p:scale>
        <p:origin x="773"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受講内訳</c:v>
                </c:pt>
              </c:strCache>
            </c:strRef>
          </c:tx>
          <c:dPt>
            <c:idx val="0"/>
            <c:bubble3D val="0"/>
            <c:spPr>
              <a:solidFill>
                <a:schemeClr val="accent4">
                  <a:lumMod val="20000"/>
                  <a:lumOff val="80000"/>
                </a:schemeClr>
              </a:solidFill>
              <a:ln w="19050">
                <a:solidFill>
                  <a:schemeClr val="lt1"/>
                </a:solidFill>
              </a:ln>
              <a:effectLst/>
            </c:spPr>
            <c:extLst>
              <c:ext xmlns:c16="http://schemas.microsoft.com/office/drawing/2014/chart" uri="{C3380CC4-5D6E-409C-BE32-E72D297353CC}">
                <c16:uniqueId val="{00000002-4C00-413A-BFA8-0442D1BCA70B}"/>
              </c:ext>
            </c:extLst>
          </c:dPt>
          <c:dPt>
            <c:idx val="1"/>
            <c:bubble3D val="0"/>
            <c:spPr>
              <a:solidFill>
                <a:schemeClr val="accent5">
                  <a:lumMod val="20000"/>
                  <a:lumOff val="80000"/>
                </a:schemeClr>
              </a:solidFill>
              <a:ln w="19050">
                <a:solidFill>
                  <a:schemeClr val="lt1"/>
                </a:solidFill>
              </a:ln>
              <a:effectLst/>
            </c:spPr>
            <c:extLst>
              <c:ext xmlns:c16="http://schemas.microsoft.com/office/drawing/2014/chart" uri="{C3380CC4-5D6E-409C-BE32-E72D297353CC}">
                <c16:uniqueId val="{00000001-4C00-413A-BFA8-0442D1BCA70B}"/>
              </c:ext>
            </c:extLst>
          </c:dPt>
          <c:cat>
            <c:strRef>
              <c:f>Sheet1!$A$2:$A$3</c:f>
              <c:strCache>
                <c:ptCount val="2"/>
                <c:pt idx="0">
                  <c:v>個人</c:v>
                </c:pt>
                <c:pt idx="1">
                  <c:v>法人</c:v>
                </c:pt>
              </c:strCache>
            </c:strRef>
          </c:cat>
          <c:val>
            <c:numRef>
              <c:f>Sheet1!$B$2:$B$3</c:f>
              <c:numCache>
                <c:formatCode>General</c:formatCode>
                <c:ptCount val="2"/>
                <c:pt idx="0">
                  <c:v>5.3</c:v>
                </c:pt>
                <c:pt idx="1">
                  <c:v>4.7</c:v>
                </c:pt>
              </c:numCache>
            </c:numRef>
          </c:val>
          <c:extLst>
            <c:ext xmlns:c16="http://schemas.microsoft.com/office/drawing/2014/chart" uri="{C3380CC4-5D6E-409C-BE32-E72D297353CC}">
              <c16:uniqueId val="{00000000-4C00-413A-BFA8-0442D1BCA70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目的</c:v>
                </c:pt>
              </c:strCache>
            </c:strRef>
          </c:tx>
          <c:dPt>
            <c:idx val="0"/>
            <c:bubble3D val="0"/>
            <c:spPr>
              <a:solidFill>
                <a:schemeClr val="accent4">
                  <a:lumMod val="20000"/>
                  <a:lumOff val="80000"/>
                </a:schemeClr>
              </a:solidFill>
              <a:ln w="19050">
                <a:solidFill>
                  <a:schemeClr val="lt1"/>
                </a:solidFill>
              </a:ln>
              <a:effectLst/>
            </c:spPr>
            <c:extLst>
              <c:ext xmlns:c16="http://schemas.microsoft.com/office/drawing/2014/chart" uri="{C3380CC4-5D6E-409C-BE32-E72D297353CC}">
                <c16:uniqueId val="{00000001-58BB-4AF6-AE07-9000B6B41754}"/>
              </c:ext>
            </c:extLst>
          </c:dPt>
          <c:dPt>
            <c:idx val="1"/>
            <c:bubble3D val="0"/>
            <c:spPr>
              <a:solidFill>
                <a:schemeClr val="accent4">
                  <a:lumMod val="40000"/>
                  <a:lumOff val="60000"/>
                </a:schemeClr>
              </a:solidFill>
              <a:ln w="19050">
                <a:solidFill>
                  <a:schemeClr val="lt1"/>
                </a:solidFill>
              </a:ln>
              <a:effectLst/>
            </c:spPr>
            <c:extLst>
              <c:ext xmlns:c16="http://schemas.microsoft.com/office/drawing/2014/chart" uri="{C3380CC4-5D6E-409C-BE32-E72D297353CC}">
                <c16:uniqueId val="{00000002-58BB-4AF6-AE07-9000B6B41754}"/>
              </c:ext>
            </c:extLst>
          </c:dPt>
          <c:dPt>
            <c:idx val="2"/>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3-58BB-4AF6-AE07-9000B6B4175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58BB-4AF6-AE07-9000B6B41754}"/>
              </c:ext>
            </c:extLst>
          </c:dPt>
          <c:cat>
            <c:strRef>
              <c:f>Sheet1!$A$2:$A$5</c:f>
              <c:strCache>
                <c:ptCount val="4"/>
                <c:pt idx="0">
                  <c:v>就職</c:v>
                </c:pt>
                <c:pt idx="1">
                  <c:v>キャリアアップ</c:v>
                </c:pt>
                <c:pt idx="2">
                  <c:v>仕事のため</c:v>
                </c:pt>
                <c:pt idx="3">
                  <c:v>その他</c:v>
                </c:pt>
              </c:strCache>
            </c:strRef>
          </c:cat>
          <c:val>
            <c:numRef>
              <c:f>Sheet1!$B$2:$B$5</c:f>
              <c:numCache>
                <c:formatCode>General</c:formatCode>
                <c:ptCount val="4"/>
                <c:pt idx="0">
                  <c:v>3.6</c:v>
                </c:pt>
                <c:pt idx="1">
                  <c:v>3.6</c:v>
                </c:pt>
                <c:pt idx="2">
                  <c:v>2.2999999999999998</c:v>
                </c:pt>
                <c:pt idx="3">
                  <c:v>0.5</c:v>
                </c:pt>
              </c:numCache>
            </c:numRef>
          </c:val>
          <c:extLst>
            <c:ext xmlns:c16="http://schemas.microsoft.com/office/drawing/2014/chart" uri="{C3380CC4-5D6E-409C-BE32-E72D297353CC}">
              <c16:uniqueId val="{00000000-58BB-4AF6-AE07-9000B6B4175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目的</c:v>
                </c:pt>
              </c:strCache>
            </c:strRef>
          </c:tx>
          <c:spPr>
            <a:solidFill>
              <a:schemeClr val="accent5">
                <a:lumMod val="20000"/>
                <a:lumOff val="80000"/>
              </a:schemeClr>
            </a:solidFill>
          </c:spPr>
          <c:dPt>
            <c:idx val="0"/>
            <c:bubble3D val="0"/>
            <c:spPr>
              <a:solidFill>
                <a:schemeClr val="accent5">
                  <a:lumMod val="20000"/>
                  <a:lumOff val="80000"/>
                </a:schemeClr>
              </a:solidFill>
              <a:ln w="19050">
                <a:solidFill>
                  <a:schemeClr val="lt1"/>
                </a:solidFill>
              </a:ln>
              <a:effectLst/>
            </c:spPr>
            <c:extLst>
              <c:ext xmlns:c16="http://schemas.microsoft.com/office/drawing/2014/chart" uri="{C3380CC4-5D6E-409C-BE32-E72D297353CC}">
                <c16:uniqueId val="{00000001-866F-4DBA-B6E1-4C6A690D352D}"/>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1-F648-494D-A176-0BA818967509}"/>
              </c:ext>
            </c:extLst>
          </c:dPt>
          <c:dPt>
            <c:idx val="2"/>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2-F648-494D-A176-0BA818967509}"/>
              </c:ext>
            </c:extLst>
          </c:dPt>
          <c:dPt>
            <c:idx val="3"/>
            <c:bubble3D val="0"/>
            <c:spPr>
              <a:solidFill>
                <a:srgbClr val="79ADDD"/>
              </a:solidFill>
              <a:ln w="19050">
                <a:solidFill>
                  <a:schemeClr val="lt1"/>
                </a:solidFill>
              </a:ln>
              <a:effectLst/>
            </c:spPr>
            <c:extLst>
              <c:ext xmlns:c16="http://schemas.microsoft.com/office/drawing/2014/chart" uri="{C3380CC4-5D6E-409C-BE32-E72D297353CC}">
                <c16:uniqueId val="{00000003-F648-494D-A176-0BA818967509}"/>
              </c:ext>
            </c:extLst>
          </c:dPt>
          <c:cat>
            <c:strRef>
              <c:f>Sheet1!$A$2:$A$5</c:f>
              <c:strCache>
                <c:ptCount val="4"/>
                <c:pt idx="0">
                  <c:v>新卒・内定者</c:v>
                </c:pt>
                <c:pt idx="1">
                  <c:v>中途入社</c:v>
                </c:pt>
                <c:pt idx="2">
                  <c:v>既存</c:v>
                </c:pt>
                <c:pt idx="3">
                  <c:v>福利厚生</c:v>
                </c:pt>
              </c:strCache>
            </c:strRef>
          </c:cat>
          <c:val>
            <c:numRef>
              <c:f>Sheet1!$B$2:$B$5</c:f>
              <c:numCache>
                <c:formatCode>General</c:formatCode>
                <c:ptCount val="4"/>
                <c:pt idx="0">
                  <c:v>3.2</c:v>
                </c:pt>
                <c:pt idx="1">
                  <c:v>2.2000000000000002</c:v>
                </c:pt>
                <c:pt idx="2">
                  <c:v>3.6</c:v>
                </c:pt>
                <c:pt idx="3">
                  <c:v>1</c:v>
                </c:pt>
              </c:numCache>
            </c:numRef>
          </c:val>
          <c:extLst>
            <c:ext xmlns:c16="http://schemas.microsoft.com/office/drawing/2014/chart" uri="{C3380CC4-5D6E-409C-BE32-E72D297353CC}">
              <c16:uniqueId val="{00000000-F648-494D-A176-0BA81896750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受講内訳</c:v>
                </c:pt>
              </c:strCache>
            </c:strRef>
          </c:tx>
          <c:dPt>
            <c:idx val="0"/>
            <c:bubble3D val="0"/>
            <c:spPr>
              <a:solidFill>
                <a:schemeClr val="accent4">
                  <a:lumMod val="20000"/>
                  <a:lumOff val="80000"/>
                </a:schemeClr>
              </a:solidFill>
              <a:ln w="19050">
                <a:solidFill>
                  <a:schemeClr val="lt1"/>
                </a:solidFill>
              </a:ln>
              <a:effectLst/>
            </c:spPr>
            <c:extLst>
              <c:ext xmlns:c16="http://schemas.microsoft.com/office/drawing/2014/chart" uri="{C3380CC4-5D6E-409C-BE32-E72D297353CC}">
                <c16:uniqueId val="{00000001-A8D1-47D0-B77D-3510B60DA58C}"/>
              </c:ext>
            </c:extLst>
          </c:dPt>
          <c:dPt>
            <c:idx val="1"/>
            <c:bubble3D val="0"/>
            <c:spPr>
              <a:solidFill>
                <a:schemeClr val="accent5">
                  <a:lumMod val="20000"/>
                  <a:lumOff val="80000"/>
                </a:schemeClr>
              </a:solidFill>
              <a:ln w="19050">
                <a:solidFill>
                  <a:schemeClr val="lt1"/>
                </a:solidFill>
              </a:ln>
              <a:effectLst/>
            </c:spPr>
            <c:extLst>
              <c:ext xmlns:c16="http://schemas.microsoft.com/office/drawing/2014/chart" uri="{C3380CC4-5D6E-409C-BE32-E72D297353CC}">
                <c16:uniqueId val="{00000003-A8D1-47D0-B77D-3510B60DA58C}"/>
              </c:ext>
            </c:extLst>
          </c:dPt>
          <c:cat>
            <c:strRef>
              <c:f>Sheet1!$A$2:$A$3</c:f>
              <c:strCache>
                <c:ptCount val="2"/>
                <c:pt idx="0">
                  <c:v>個人</c:v>
                </c:pt>
                <c:pt idx="1">
                  <c:v>法人</c:v>
                </c:pt>
              </c:strCache>
            </c:strRef>
          </c:cat>
          <c:val>
            <c:numRef>
              <c:f>Sheet1!$B$2:$B$3</c:f>
              <c:numCache>
                <c:formatCode>General</c:formatCode>
                <c:ptCount val="2"/>
                <c:pt idx="0">
                  <c:v>5.3</c:v>
                </c:pt>
                <c:pt idx="1">
                  <c:v>4.7</c:v>
                </c:pt>
              </c:numCache>
            </c:numRef>
          </c:val>
          <c:extLst>
            <c:ext xmlns:c16="http://schemas.microsoft.com/office/drawing/2014/chart" uri="{C3380CC4-5D6E-409C-BE32-E72D297353CC}">
              <c16:uniqueId val="{00000004-A8D1-47D0-B77D-3510B60DA58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目的</c:v>
                </c:pt>
              </c:strCache>
            </c:strRef>
          </c:tx>
          <c:spPr>
            <a:solidFill>
              <a:schemeClr val="accent5">
                <a:lumMod val="20000"/>
                <a:lumOff val="80000"/>
              </a:schemeClr>
            </a:solidFill>
          </c:spPr>
          <c:dPt>
            <c:idx val="0"/>
            <c:bubble3D val="0"/>
            <c:spPr>
              <a:solidFill>
                <a:schemeClr val="accent5">
                  <a:lumMod val="20000"/>
                  <a:lumOff val="80000"/>
                </a:schemeClr>
              </a:solidFill>
              <a:ln w="19050">
                <a:solidFill>
                  <a:schemeClr val="lt1"/>
                </a:solidFill>
              </a:ln>
              <a:effectLst/>
            </c:spPr>
            <c:extLst>
              <c:ext xmlns:c16="http://schemas.microsoft.com/office/drawing/2014/chart" uri="{C3380CC4-5D6E-409C-BE32-E72D297353CC}">
                <c16:uniqueId val="{00000001-8514-4D03-9874-9BB374552379}"/>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8514-4D03-9874-9BB374552379}"/>
              </c:ext>
            </c:extLst>
          </c:dPt>
          <c:dPt>
            <c:idx val="2"/>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5-8514-4D03-9874-9BB374552379}"/>
              </c:ext>
            </c:extLst>
          </c:dPt>
          <c:dPt>
            <c:idx val="3"/>
            <c:bubble3D val="0"/>
            <c:spPr>
              <a:solidFill>
                <a:srgbClr val="79ADDD"/>
              </a:solidFill>
              <a:ln w="19050">
                <a:solidFill>
                  <a:schemeClr val="lt1"/>
                </a:solidFill>
              </a:ln>
              <a:effectLst/>
            </c:spPr>
            <c:extLst>
              <c:ext xmlns:c16="http://schemas.microsoft.com/office/drawing/2014/chart" uri="{C3380CC4-5D6E-409C-BE32-E72D297353CC}">
                <c16:uniqueId val="{00000007-8514-4D03-9874-9BB374552379}"/>
              </c:ext>
            </c:extLst>
          </c:dPt>
          <c:cat>
            <c:strRef>
              <c:f>Sheet1!$A$2:$A$5</c:f>
              <c:strCache>
                <c:ptCount val="4"/>
                <c:pt idx="0">
                  <c:v>新卒・内定者</c:v>
                </c:pt>
                <c:pt idx="1">
                  <c:v>中途入社</c:v>
                </c:pt>
                <c:pt idx="2">
                  <c:v>既存</c:v>
                </c:pt>
                <c:pt idx="3">
                  <c:v>福利厚生</c:v>
                </c:pt>
              </c:strCache>
            </c:strRef>
          </c:cat>
          <c:val>
            <c:numRef>
              <c:f>Sheet1!$B$2:$B$5</c:f>
              <c:numCache>
                <c:formatCode>General</c:formatCode>
                <c:ptCount val="4"/>
                <c:pt idx="0">
                  <c:v>3.2</c:v>
                </c:pt>
                <c:pt idx="1">
                  <c:v>2.2000000000000002</c:v>
                </c:pt>
                <c:pt idx="2">
                  <c:v>3.6</c:v>
                </c:pt>
                <c:pt idx="3">
                  <c:v>1</c:v>
                </c:pt>
              </c:numCache>
            </c:numRef>
          </c:val>
          <c:extLst>
            <c:ext xmlns:c16="http://schemas.microsoft.com/office/drawing/2014/chart" uri="{C3380CC4-5D6E-409C-BE32-E72D297353CC}">
              <c16:uniqueId val="{00000008-8514-4D03-9874-9BB37455237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41B39-3E1D-4BD2-85FD-71FA9525F268}" type="datetimeFigureOut">
              <a:rPr kumimoji="1" lang="ja-JP" altLang="en-US" smtClean="0"/>
              <a:t>2022/9/29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DF2837-CB67-4C81-86D0-476E25698129}" type="slidenum">
              <a:rPr kumimoji="1" lang="ja-JP" altLang="en-US" smtClean="0"/>
              <a:t>‹#›</a:t>
            </a:fld>
            <a:endParaRPr kumimoji="1" lang="ja-JP" altLang="en-US"/>
          </a:p>
        </p:txBody>
      </p:sp>
    </p:spTree>
    <p:extLst>
      <p:ext uri="{BB962C8B-B14F-4D97-AF65-F5344CB8AC3E}">
        <p14:creationId xmlns:p14="http://schemas.microsoft.com/office/powerpoint/2010/main" val="26242900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D8B8C80A-495C-410C-ABCD-DCB6AE1D4A9F}"/>
              </a:ext>
            </a:extLst>
          </p:cNvPr>
          <p:cNvSpPr/>
          <p:nvPr/>
        </p:nvSpPr>
        <p:spPr>
          <a:xfrm>
            <a:off x="0" y="0"/>
            <a:ext cx="12192000" cy="35099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ロゴ, アイコン&#10;&#10;自動的に生成された説明">
            <a:extLst>
              <a:ext uri="{FF2B5EF4-FFF2-40B4-BE49-F238E27FC236}">
                <a16:creationId xmlns:a16="http://schemas.microsoft.com/office/drawing/2014/main" id="{F9F08982-7589-4AAC-B0CC-C9CB14BBC744}"/>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7890510" y="75565"/>
            <a:ext cx="4301490" cy="3434397"/>
          </a:xfrm>
          <a:prstGeom prst="rect">
            <a:avLst/>
          </a:prstGeom>
        </p:spPr>
      </p:pic>
      <p:sp>
        <p:nvSpPr>
          <p:cNvPr id="9" name="正方形/長方形 8">
            <a:extLst>
              <a:ext uri="{FF2B5EF4-FFF2-40B4-BE49-F238E27FC236}">
                <a16:creationId xmlns:a16="http://schemas.microsoft.com/office/drawing/2014/main" id="{2E5D9E11-F174-4D31-BF9E-4BE93D82F789}"/>
              </a:ext>
            </a:extLst>
          </p:cNvPr>
          <p:cNvSpPr/>
          <p:nvPr/>
        </p:nvSpPr>
        <p:spPr>
          <a:xfrm rot="5400000">
            <a:off x="6058218" y="-6058218"/>
            <a:ext cx="75567" cy="12191999"/>
          </a:xfrm>
          <a:prstGeom prst="rect">
            <a:avLst/>
          </a:prstGeom>
          <a:solidFill>
            <a:srgbClr val="073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D6110E0-0C1C-4B06-ADF1-AD14BE27FCE1}"/>
              </a:ext>
            </a:extLst>
          </p:cNvPr>
          <p:cNvSpPr>
            <a:spLocks noGrp="1"/>
          </p:cNvSpPr>
          <p:nvPr>
            <p:ph type="ctrTitle"/>
          </p:nvPr>
        </p:nvSpPr>
        <p:spPr>
          <a:xfrm>
            <a:off x="1524000" y="1122362"/>
            <a:ext cx="9144000" cy="2122861"/>
          </a:xfrm>
          <a:prstGeom prst="rect">
            <a:avLst/>
          </a:prstGeom>
        </p:spPr>
        <p:txBody>
          <a:bodyPr anchor="b">
            <a:normAutofit/>
          </a:bodyPr>
          <a:lstStyle>
            <a:lvl1pPr algn="ctr">
              <a:defRPr sz="4400"/>
            </a:lvl1pPr>
          </a:lstStyle>
          <a:p>
            <a:r>
              <a:rPr kumimoji="1" lang="ja-JP" altLang="en-US"/>
              <a:t>マスター タイトルの書式設定</a:t>
            </a:r>
            <a:endParaRPr kumimoji="1" lang="ja-JP" altLang="en-US" dirty="0"/>
          </a:p>
        </p:txBody>
      </p:sp>
      <p:sp>
        <p:nvSpPr>
          <p:cNvPr id="3" name="字幕 2">
            <a:extLst>
              <a:ext uri="{FF2B5EF4-FFF2-40B4-BE49-F238E27FC236}">
                <a16:creationId xmlns:a16="http://schemas.microsoft.com/office/drawing/2014/main" id="{6246851B-2CC8-4B33-8348-75BD87D45412}"/>
              </a:ext>
            </a:extLst>
          </p:cNvPr>
          <p:cNvSpPr>
            <a:spLocks noGrp="1"/>
          </p:cNvSpPr>
          <p:nvPr>
            <p:ph type="subTitle" idx="1"/>
          </p:nvPr>
        </p:nvSpPr>
        <p:spPr>
          <a:xfrm>
            <a:off x="1524000" y="3863788"/>
            <a:ext cx="9144000" cy="13940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10" name="フッター プレースホルダー 9">
            <a:extLst>
              <a:ext uri="{FF2B5EF4-FFF2-40B4-BE49-F238E27FC236}">
                <a16:creationId xmlns:a16="http://schemas.microsoft.com/office/drawing/2014/main" id="{39A3D245-F533-4516-BBC9-CA578B713B02}"/>
              </a:ext>
            </a:extLst>
          </p:cNvPr>
          <p:cNvSpPr>
            <a:spLocks noGrp="1"/>
          </p:cNvSpPr>
          <p:nvPr>
            <p:ph type="ftr" sz="quarter" idx="10"/>
          </p:nvPr>
        </p:nvSpPr>
        <p:spPr/>
        <p:txBody>
          <a:bodyPr/>
          <a:lstStyle/>
          <a:p>
            <a:r>
              <a:rPr lang="en-US" altLang="ja-JP" dirty="0"/>
              <a:t>© PC Assist. All Rights Reserved.</a:t>
            </a:r>
          </a:p>
        </p:txBody>
      </p:sp>
      <p:sp>
        <p:nvSpPr>
          <p:cNvPr id="11" name="スライド番号プレースホルダー 10">
            <a:extLst>
              <a:ext uri="{FF2B5EF4-FFF2-40B4-BE49-F238E27FC236}">
                <a16:creationId xmlns:a16="http://schemas.microsoft.com/office/drawing/2014/main" id="{F904EDF0-5FE3-4108-97E3-ED254DC292F6}"/>
              </a:ext>
            </a:extLst>
          </p:cNvPr>
          <p:cNvSpPr>
            <a:spLocks noGrp="1"/>
          </p:cNvSpPr>
          <p:nvPr>
            <p:ph type="sldNum" sz="quarter" idx="11"/>
          </p:nvPr>
        </p:nvSpPr>
        <p:spPr/>
        <p:txBody>
          <a:bodyPr/>
          <a:lstStyle/>
          <a:p>
            <a:fld id="{3B1C3366-121C-49D0-A3A8-72FC94AD02ED}" type="slidenum">
              <a:rPr kumimoji="1" lang="ja-JP" altLang="en-US" smtClean="0"/>
              <a:t>‹#›</a:t>
            </a:fld>
            <a:endParaRPr kumimoji="1" lang="ja-JP" altLang="en-US"/>
          </a:p>
        </p:txBody>
      </p:sp>
    </p:spTree>
    <p:extLst>
      <p:ext uri="{BB962C8B-B14F-4D97-AF65-F5344CB8AC3E}">
        <p14:creationId xmlns:p14="http://schemas.microsoft.com/office/powerpoint/2010/main" val="2270920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E48D3A-CEA5-4BC3-A99F-3FDAEF419F93}"/>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7CD0206-1A22-44BB-B6D2-7D0E8CEBA6C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フッター プレースホルダー 6">
            <a:extLst>
              <a:ext uri="{FF2B5EF4-FFF2-40B4-BE49-F238E27FC236}">
                <a16:creationId xmlns:a16="http://schemas.microsoft.com/office/drawing/2014/main" id="{DB39A9CB-CFB8-4876-968D-DAF90918191D}"/>
              </a:ext>
            </a:extLst>
          </p:cNvPr>
          <p:cNvSpPr>
            <a:spLocks noGrp="1"/>
          </p:cNvSpPr>
          <p:nvPr>
            <p:ph type="ftr" sz="quarter" idx="10"/>
          </p:nvPr>
        </p:nvSpPr>
        <p:spPr/>
        <p:txBody>
          <a:bodyPr/>
          <a:lstStyle/>
          <a:p>
            <a:r>
              <a:rPr kumimoji="1" lang="en-US" altLang="ja-JP" dirty="0"/>
              <a:t>© </a:t>
            </a:r>
            <a:r>
              <a:rPr lang="en-US" altLang="ja-JP" dirty="0"/>
              <a:t>PC Assist</a:t>
            </a:r>
            <a:r>
              <a:rPr kumimoji="1" lang="en-US" altLang="ja-JP" dirty="0"/>
              <a:t>. All Rights Reserved.</a:t>
            </a:r>
            <a:endParaRPr kumimoji="1" lang="ja-JP" altLang="en-US" dirty="0"/>
          </a:p>
        </p:txBody>
      </p:sp>
      <p:sp>
        <p:nvSpPr>
          <p:cNvPr id="8" name="スライド番号プレースホルダー 7">
            <a:extLst>
              <a:ext uri="{FF2B5EF4-FFF2-40B4-BE49-F238E27FC236}">
                <a16:creationId xmlns:a16="http://schemas.microsoft.com/office/drawing/2014/main" id="{7160A632-5482-4C66-8994-3D34BD230D2D}"/>
              </a:ext>
            </a:extLst>
          </p:cNvPr>
          <p:cNvSpPr>
            <a:spLocks noGrp="1"/>
          </p:cNvSpPr>
          <p:nvPr>
            <p:ph type="sldNum" sz="quarter" idx="11"/>
          </p:nvPr>
        </p:nvSpPr>
        <p:spPr/>
        <p:txBody>
          <a:bodyPr/>
          <a:lstStyle/>
          <a:p>
            <a:fld id="{3B1C3366-121C-49D0-A3A8-72FC94AD02ED}" type="slidenum">
              <a:rPr kumimoji="1" lang="ja-JP" altLang="en-US" smtClean="0"/>
              <a:t>‹#›</a:t>
            </a:fld>
            <a:endParaRPr kumimoji="1" lang="ja-JP" altLang="en-US"/>
          </a:p>
        </p:txBody>
      </p:sp>
    </p:spTree>
    <p:extLst>
      <p:ext uri="{BB962C8B-B14F-4D97-AF65-F5344CB8AC3E}">
        <p14:creationId xmlns:p14="http://schemas.microsoft.com/office/powerpoint/2010/main" val="2579101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A274D99-00E5-4D14-A10D-6764AF99390C}"/>
              </a:ext>
            </a:extLst>
          </p:cNvPr>
          <p:cNvSpPr>
            <a:spLocks noGrp="1"/>
          </p:cNvSpPr>
          <p:nvPr>
            <p:ph type="title" orient="vert"/>
          </p:nvPr>
        </p:nvSpPr>
        <p:spPr>
          <a:xfrm>
            <a:off x="8724900" y="365125"/>
            <a:ext cx="2628900" cy="5811838"/>
          </a:xfrm>
          <a:prstGeom prst="rect">
            <a:avLst/>
          </a:prstGeo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8D21265-D4B6-44AE-AEAA-0EDBDA805F2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フッター プレースホルダー 6">
            <a:extLst>
              <a:ext uri="{FF2B5EF4-FFF2-40B4-BE49-F238E27FC236}">
                <a16:creationId xmlns:a16="http://schemas.microsoft.com/office/drawing/2014/main" id="{5F95BE06-6720-4B59-A0F0-174D9CE8F61D}"/>
              </a:ext>
            </a:extLst>
          </p:cNvPr>
          <p:cNvSpPr>
            <a:spLocks noGrp="1"/>
          </p:cNvSpPr>
          <p:nvPr>
            <p:ph type="ftr" sz="quarter" idx="10"/>
          </p:nvPr>
        </p:nvSpPr>
        <p:spPr/>
        <p:txBody>
          <a:bodyPr/>
          <a:lstStyle/>
          <a:p>
            <a:r>
              <a:rPr kumimoji="1" lang="en-US" altLang="ja-JP" dirty="0"/>
              <a:t>© </a:t>
            </a:r>
            <a:r>
              <a:rPr lang="en-US" altLang="ja-JP" dirty="0"/>
              <a:t>PC Assist</a:t>
            </a:r>
            <a:r>
              <a:rPr kumimoji="1" lang="en-US" altLang="ja-JP" dirty="0"/>
              <a:t>. All Rights Reserved.</a:t>
            </a:r>
            <a:endParaRPr kumimoji="1" lang="ja-JP" altLang="en-US" dirty="0"/>
          </a:p>
        </p:txBody>
      </p:sp>
      <p:sp>
        <p:nvSpPr>
          <p:cNvPr id="8" name="スライド番号プレースホルダー 7">
            <a:extLst>
              <a:ext uri="{FF2B5EF4-FFF2-40B4-BE49-F238E27FC236}">
                <a16:creationId xmlns:a16="http://schemas.microsoft.com/office/drawing/2014/main" id="{22A759C9-8C05-425B-A673-A099761AB330}"/>
              </a:ext>
            </a:extLst>
          </p:cNvPr>
          <p:cNvSpPr>
            <a:spLocks noGrp="1"/>
          </p:cNvSpPr>
          <p:nvPr>
            <p:ph type="sldNum" sz="quarter" idx="11"/>
          </p:nvPr>
        </p:nvSpPr>
        <p:spPr/>
        <p:txBody>
          <a:bodyPr/>
          <a:lstStyle/>
          <a:p>
            <a:fld id="{3B1C3366-121C-49D0-A3A8-72FC94AD02ED}" type="slidenum">
              <a:rPr kumimoji="1" lang="ja-JP" altLang="en-US" smtClean="0"/>
              <a:t>‹#›</a:t>
            </a:fld>
            <a:endParaRPr kumimoji="1" lang="ja-JP" altLang="en-US"/>
          </a:p>
        </p:txBody>
      </p:sp>
    </p:spTree>
    <p:extLst>
      <p:ext uri="{BB962C8B-B14F-4D97-AF65-F5344CB8AC3E}">
        <p14:creationId xmlns:p14="http://schemas.microsoft.com/office/powerpoint/2010/main" val="3027405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73372114-ADEE-4088-B1B0-DF8B199CCA40}"/>
              </a:ext>
            </a:extLst>
          </p:cNvPr>
          <p:cNvSpPr/>
          <p:nvPr/>
        </p:nvSpPr>
        <p:spPr>
          <a:xfrm>
            <a:off x="0" y="0"/>
            <a:ext cx="12192000" cy="11125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AE9E105C-F976-4244-8B9F-C7848EDBED66}"/>
              </a:ext>
            </a:extLst>
          </p:cNvPr>
          <p:cNvSpPr/>
          <p:nvPr/>
        </p:nvSpPr>
        <p:spPr>
          <a:xfrm>
            <a:off x="0" y="0"/>
            <a:ext cx="45719" cy="6858000"/>
          </a:xfrm>
          <a:prstGeom prst="rect">
            <a:avLst/>
          </a:prstGeom>
          <a:solidFill>
            <a:srgbClr val="073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ロゴ, アイコン&#10;&#10;自動的に生成された説明">
            <a:extLst>
              <a:ext uri="{FF2B5EF4-FFF2-40B4-BE49-F238E27FC236}">
                <a16:creationId xmlns:a16="http://schemas.microsoft.com/office/drawing/2014/main" id="{E379F517-89E3-439C-B311-EAA0955A63F3}"/>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943957" y="11747"/>
            <a:ext cx="1248043" cy="1100773"/>
          </a:xfrm>
          <a:prstGeom prst="rect">
            <a:avLst/>
          </a:prstGeom>
        </p:spPr>
      </p:pic>
      <p:sp>
        <p:nvSpPr>
          <p:cNvPr id="3" name="コンテンツ プレースホルダー 2">
            <a:extLst>
              <a:ext uri="{FF2B5EF4-FFF2-40B4-BE49-F238E27FC236}">
                <a16:creationId xmlns:a16="http://schemas.microsoft.com/office/drawing/2014/main" id="{BA7D77C1-A725-4ED6-991D-05B0B3CB62E0}"/>
              </a:ext>
            </a:extLst>
          </p:cNvPr>
          <p:cNvSpPr>
            <a:spLocks noGrp="1"/>
          </p:cNvSpPr>
          <p:nvPr>
            <p:ph idx="1"/>
          </p:nvPr>
        </p:nvSpPr>
        <p:spPr>
          <a:xfrm>
            <a:off x="838200" y="1388291"/>
            <a:ext cx="10515600" cy="478867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タイトル 6">
            <a:extLst>
              <a:ext uri="{FF2B5EF4-FFF2-40B4-BE49-F238E27FC236}">
                <a16:creationId xmlns:a16="http://schemas.microsoft.com/office/drawing/2014/main" id="{FE08C550-04F6-4EA2-9F09-CEF7421A79B8}"/>
              </a:ext>
            </a:extLst>
          </p:cNvPr>
          <p:cNvSpPr>
            <a:spLocks noGrp="1"/>
          </p:cNvSpPr>
          <p:nvPr>
            <p:ph type="title"/>
          </p:nvPr>
        </p:nvSpPr>
        <p:spPr>
          <a:xfrm>
            <a:off x="838200" y="275771"/>
            <a:ext cx="10515600" cy="674915"/>
          </a:xfrm>
          <a:prstGeom prst="rect">
            <a:avLst/>
          </a:prstGeom>
        </p:spPr>
        <p:txBody>
          <a:bodyPr/>
          <a:lstStyle/>
          <a:p>
            <a:r>
              <a:rPr kumimoji="1" lang="ja-JP" altLang="en-US"/>
              <a:t>マスター タイトルの書式設定</a:t>
            </a:r>
          </a:p>
        </p:txBody>
      </p:sp>
      <p:sp>
        <p:nvSpPr>
          <p:cNvPr id="11" name="フッター プレースホルダー 10">
            <a:extLst>
              <a:ext uri="{FF2B5EF4-FFF2-40B4-BE49-F238E27FC236}">
                <a16:creationId xmlns:a16="http://schemas.microsoft.com/office/drawing/2014/main" id="{DFE1973D-8973-43C0-BEE7-88B21E2A8F46}"/>
              </a:ext>
            </a:extLst>
          </p:cNvPr>
          <p:cNvSpPr>
            <a:spLocks noGrp="1"/>
          </p:cNvSpPr>
          <p:nvPr>
            <p:ph type="ftr" sz="quarter" idx="10"/>
          </p:nvPr>
        </p:nvSpPr>
        <p:spPr/>
        <p:txBody>
          <a:bodyPr/>
          <a:lstStyle/>
          <a:p>
            <a:r>
              <a:rPr lang="en-US" altLang="ja-JP" dirty="0"/>
              <a:t>© PC Assist. All Rights Reserved.</a:t>
            </a:r>
            <a:endParaRPr kumimoji="1" lang="ja-JP" altLang="en-US" dirty="0"/>
          </a:p>
        </p:txBody>
      </p:sp>
      <p:sp>
        <p:nvSpPr>
          <p:cNvPr id="12" name="スライド番号プレースホルダー 11">
            <a:extLst>
              <a:ext uri="{FF2B5EF4-FFF2-40B4-BE49-F238E27FC236}">
                <a16:creationId xmlns:a16="http://schemas.microsoft.com/office/drawing/2014/main" id="{2419F927-B7CE-441D-90FE-EDF26D919416}"/>
              </a:ext>
            </a:extLst>
          </p:cNvPr>
          <p:cNvSpPr>
            <a:spLocks noGrp="1"/>
          </p:cNvSpPr>
          <p:nvPr>
            <p:ph type="sldNum" sz="quarter" idx="11"/>
          </p:nvPr>
        </p:nvSpPr>
        <p:spPr/>
        <p:txBody>
          <a:bodyPr/>
          <a:lstStyle/>
          <a:p>
            <a:fld id="{3B1C3366-121C-49D0-A3A8-72FC94AD02ED}" type="slidenum">
              <a:rPr kumimoji="1" lang="ja-JP" altLang="en-US" smtClean="0"/>
              <a:t>‹#›</a:t>
            </a:fld>
            <a:endParaRPr kumimoji="1" lang="ja-JP" altLang="en-US"/>
          </a:p>
        </p:txBody>
      </p:sp>
    </p:spTree>
    <p:extLst>
      <p:ext uri="{BB962C8B-B14F-4D97-AF65-F5344CB8AC3E}">
        <p14:creationId xmlns:p14="http://schemas.microsoft.com/office/powerpoint/2010/main" val="3536167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A40A856-74E1-41CA-A24C-CE353F7449CD}"/>
              </a:ext>
            </a:extLst>
          </p:cNvPr>
          <p:cNvSpPr/>
          <p:nvPr/>
        </p:nvSpPr>
        <p:spPr>
          <a:xfrm>
            <a:off x="8610600" y="-1"/>
            <a:ext cx="358140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ロゴ, アイコン&#10;&#10;自動的に生成された説明">
            <a:extLst>
              <a:ext uri="{FF2B5EF4-FFF2-40B4-BE49-F238E27FC236}">
                <a16:creationId xmlns:a16="http://schemas.microsoft.com/office/drawing/2014/main" id="{19BD8588-66D3-4CC1-B5F3-BC94AF6F011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t="-1"/>
          <a:stretch/>
        </p:blipFill>
        <p:spPr>
          <a:xfrm>
            <a:off x="8727572" y="3535680"/>
            <a:ext cx="3464428" cy="3322320"/>
          </a:xfrm>
          <a:prstGeom prst="rect">
            <a:avLst/>
          </a:prstGeom>
        </p:spPr>
      </p:pic>
      <p:sp>
        <p:nvSpPr>
          <p:cNvPr id="9" name="正方形/長方形 8">
            <a:extLst>
              <a:ext uri="{FF2B5EF4-FFF2-40B4-BE49-F238E27FC236}">
                <a16:creationId xmlns:a16="http://schemas.microsoft.com/office/drawing/2014/main" id="{A2293D98-0700-493C-BBD0-5F4C7C693FC2}"/>
              </a:ext>
            </a:extLst>
          </p:cNvPr>
          <p:cNvSpPr/>
          <p:nvPr/>
        </p:nvSpPr>
        <p:spPr>
          <a:xfrm>
            <a:off x="0" y="0"/>
            <a:ext cx="45719" cy="6858000"/>
          </a:xfrm>
          <a:prstGeom prst="rect">
            <a:avLst/>
          </a:prstGeom>
          <a:solidFill>
            <a:srgbClr val="073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FD3486EA-66C5-443F-B064-0B6C5B03D85A}"/>
              </a:ext>
            </a:extLst>
          </p:cNvPr>
          <p:cNvSpPr>
            <a:spLocks noGrp="1"/>
          </p:cNvSpPr>
          <p:nvPr>
            <p:ph type="title"/>
          </p:nvPr>
        </p:nvSpPr>
        <p:spPr>
          <a:xfrm>
            <a:off x="831850" y="1709738"/>
            <a:ext cx="10515600" cy="2852737"/>
          </a:xfrm>
          <a:prstGeom prst="rect">
            <a:avLst/>
          </a:prstGeom>
        </p:spPr>
        <p:txBody>
          <a:bodyPr anchor="b">
            <a:normAutofit/>
          </a:bodyPr>
          <a:lstStyle>
            <a:lvl1pPr>
              <a:defRPr sz="4400"/>
            </a:lvl1pPr>
          </a:lstStyle>
          <a:p>
            <a:r>
              <a:rPr kumimoji="1" lang="ja-JP" altLang="en-US"/>
              <a:t>マスター タイトルの書式設定</a:t>
            </a:r>
            <a:endParaRPr kumimoji="1" lang="ja-JP" altLang="en-US" dirty="0"/>
          </a:p>
        </p:txBody>
      </p:sp>
      <p:sp>
        <p:nvSpPr>
          <p:cNvPr id="3" name="テキスト プレースホルダー 2">
            <a:extLst>
              <a:ext uri="{FF2B5EF4-FFF2-40B4-BE49-F238E27FC236}">
                <a16:creationId xmlns:a16="http://schemas.microsoft.com/office/drawing/2014/main" id="{6E3B8F58-BCC3-462D-A8AE-B9598089CECC}"/>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10" name="フッター プレースホルダー 9">
            <a:extLst>
              <a:ext uri="{FF2B5EF4-FFF2-40B4-BE49-F238E27FC236}">
                <a16:creationId xmlns:a16="http://schemas.microsoft.com/office/drawing/2014/main" id="{6EFC8730-D03D-4D14-B0E8-99FCA244E739}"/>
              </a:ext>
            </a:extLst>
          </p:cNvPr>
          <p:cNvSpPr>
            <a:spLocks noGrp="1"/>
          </p:cNvSpPr>
          <p:nvPr>
            <p:ph type="ftr" sz="quarter" idx="10"/>
          </p:nvPr>
        </p:nvSpPr>
        <p:spPr/>
        <p:txBody>
          <a:bodyPr/>
          <a:lstStyle/>
          <a:p>
            <a:r>
              <a:rPr lang="en-US" altLang="ja-JP" dirty="0"/>
              <a:t>© PC Assist. All Rights Reserved.</a:t>
            </a:r>
            <a:endParaRPr kumimoji="1" lang="ja-JP" altLang="en-US" dirty="0"/>
          </a:p>
        </p:txBody>
      </p:sp>
      <p:sp>
        <p:nvSpPr>
          <p:cNvPr id="11" name="スライド番号プレースホルダー 10">
            <a:extLst>
              <a:ext uri="{FF2B5EF4-FFF2-40B4-BE49-F238E27FC236}">
                <a16:creationId xmlns:a16="http://schemas.microsoft.com/office/drawing/2014/main" id="{7244668C-0821-44FA-81D1-394431FF5232}"/>
              </a:ext>
            </a:extLst>
          </p:cNvPr>
          <p:cNvSpPr>
            <a:spLocks noGrp="1"/>
          </p:cNvSpPr>
          <p:nvPr>
            <p:ph type="sldNum" sz="quarter" idx="11"/>
          </p:nvPr>
        </p:nvSpPr>
        <p:spPr/>
        <p:txBody>
          <a:bodyPr/>
          <a:lstStyle/>
          <a:p>
            <a:fld id="{3B1C3366-121C-49D0-A3A8-72FC94AD02ED}" type="slidenum">
              <a:rPr kumimoji="1" lang="ja-JP" altLang="en-US" smtClean="0"/>
              <a:t>‹#›</a:t>
            </a:fld>
            <a:endParaRPr kumimoji="1" lang="ja-JP" altLang="en-US"/>
          </a:p>
        </p:txBody>
      </p:sp>
    </p:spTree>
    <p:extLst>
      <p:ext uri="{BB962C8B-B14F-4D97-AF65-F5344CB8AC3E}">
        <p14:creationId xmlns:p14="http://schemas.microsoft.com/office/powerpoint/2010/main" val="182580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つのコンテンツ">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D2843476-E542-4A93-AA27-F88183193452}"/>
              </a:ext>
            </a:extLst>
          </p:cNvPr>
          <p:cNvSpPr/>
          <p:nvPr/>
        </p:nvSpPr>
        <p:spPr>
          <a:xfrm>
            <a:off x="0" y="0"/>
            <a:ext cx="12192000" cy="11125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89CE5A8D-4740-460B-8484-748E1A326E0D}"/>
              </a:ext>
            </a:extLst>
          </p:cNvPr>
          <p:cNvSpPr/>
          <p:nvPr/>
        </p:nvSpPr>
        <p:spPr>
          <a:xfrm>
            <a:off x="0" y="0"/>
            <a:ext cx="45719" cy="6858000"/>
          </a:xfrm>
          <a:prstGeom prst="rect">
            <a:avLst/>
          </a:prstGeom>
          <a:solidFill>
            <a:srgbClr val="073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ロゴ, アイコン&#10;&#10;自動的に生成された説明">
            <a:extLst>
              <a:ext uri="{FF2B5EF4-FFF2-40B4-BE49-F238E27FC236}">
                <a16:creationId xmlns:a16="http://schemas.microsoft.com/office/drawing/2014/main" id="{F2094F54-FE2D-4D72-97BA-B3FBC49B52FA}"/>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943957" y="11747"/>
            <a:ext cx="1248043" cy="1100773"/>
          </a:xfrm>
          <a:prstGeom prst="rect">
            <a:avLst/>
          </a:prstGeom>
        </p:spPr>
      </p:pic>
      <p:sp>
        <p:nvSpPr>
          <p:cNvPr id="3" name="コンテンツ プレースホルダー 2">
            <a:extLst>
              <a:ext uri="{FF2B5EF4-FFF2-40B4-BE49-F238E27FC236}">
                <a16:creationId xmlns:a16="http://schemas.microsoft.com/office/drawing/2014/main" id="{CAD9CBB9-CA79-49D8-9D39-29B0D9E4A46F}"/>
              </a:ext>
            </a:extLst>
          </p:cNvPr>
          <p:cNvSpPr>
            <a:spLocks noGrp="1"/>
          </p:cNvSpPr>
          <p:nvPr>
            <p:ph sz="half" idx="1"/>
          </p:nvPr>
        </p:nvSpPr>
        <p:spPr>
          <a:xfrm>
            <a:off x="838200" y="1388291"/>
            <a:ext cx="5181600" cy="478867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04586C9-D35C-4DA2-B8AC-7D3FFB822D36}"/>
              </a:ext>
            </a:extLst>
          </p:cNvPr>
          <p:cNvSpPr>
            <a:spLocks noGrp="1"/>
          </p:cNvSpPr>
          <p:nvPr>
            <p:ph sz="half" idx="2"/>
          </p:nvPr>
        </p:nvSpPr>
        <p:spPr>
          <a:xfrm>
            <a:off x="6172200" y="1388291"/>
            <a:ext cx="5181600" cy="478867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 name="フッター プレースホルダー 10">
            <a:extLst>
              <a:ext uri="{FF2B5EF4-FFF2-40B4-BE49-F238E27FC236}">
                <a16:creationId xmlns:a16="http://schemas.microsoft.com/office/drawing/2014/main" id="{60B81C83-47B2-44D6-8408-CDA9BF732A39}"/>
              </a:ext>
            </a:extLst>
          </p:cNvPr>
          <p:cNvSpPr>
            <a:spLocks noGrp="1"/>
          </p:cNvSpPr>
          <p:nvPr>
            <p:ph type="ftr" sz="quarter" idx="10"/>
          </p:nvPr>
        </p:nvSpPr>
        <p:spPr/>
        <p:txBody>
          <a:bodyPr/>
          <a:lstStyle/>
          <a:p>
            <a:r>
              <a:rPr lang="en-US" altLang="ja-JP" dirty="0"/>
              <a:t>© PC Assist. All Rights Reserved.</a:t>
            </a:r>
            <a:endParaRPr kumimoji="1" lang="ja-JP" altLang="en-US" dirty="0"/>
          </a:p>
        </p:txBody>
      </p:sp>
      <p:sp>
        <p:nvSpPr>
          <p:cNvPr id="12" name="スライド番号プレースホルダー 11">
            <a:extLst>
              <a:ext uri="{FF2B5EF4-FFF2-40B4-BE49-F238E27FC236}">
                <a16:creationId xmlns:a16="http://schemas.microsoft.com/office/drawing/2014/main" id="{62245DD7-5804-43B7-9A68-307015F28FDE}"/>
              </a:ext>
            </a:extLst>
          </p:cNvPr>
          <p:cNvSpPr>
            <a:spLocks noGrp="1"/>
          </p:cNvSpPr>
          <p:nvPr>
            <p:ph type="sldNum" sz="quarter" idx="11"/>
          </p:nvPr>
        </p:nvSpPr>
        <p:spPr/>
        <p:txBody>
          <a:bodyPr/>
          <a:lstStyle/>
          <a:p>
            <a:fld id="{3B1C3366-121C-49D0-A3A8-72FC94AD02ED}" type="slidenum">
              <a:rPr kumimoji="1" lang="ja-JP" altLang="en-US" smtClean="0"/>
              <a:t>‹#›</a:t>
            </a:fld>
            <a:endParaRPr kumimoji="1" lang="ja-JP" altLang="en-US"/>
          </a:p>
        </p:txBody>
      </p:sp>
      <p:sp>
        <p:nvSpPr>
          <p:cNvPr id="14" name="タイトル 6">
            <a:extLst>
              <a:ext uri="{FF2B5EF4-FFF2-40B4-BE49-F238E27FC236}">
                <a16:creationId xmlns:a16="http://schemas.microsoft.com/office/drawing/2014/main" id="{2D9A76FF-7C03-4B39-92BE-B29CB1863A42}"/>
              </a:ext>
            </a:extLst>
          </p:cNvPr>
          <p:cNvSpPr>
            <a:spLocks noGrp="1"/>
          </p:cNvSpPr>
          <p:nvPr>
            <p:ph type="title"/>
          </p:nvPr>
        </p:nvSpPr>
        <p:spPr>
          <a:xfrm>
            <a:off x="838200" y="275771"/>
            <a:ext cx="10515600" cy="674915"/>
          </a:xfrm>
          <a:prstGeom prst="rect">
            <a:avLst/>
          </a:prstGeom>
        </p:spPr>
        <p:txBody>
          <a:bodyPr/>
          <a:lstStyle/>
          <a:p>
            <a:r>
              <a:rPr kumimoji="1" lang="ja-JP" altLang="en-US"/>
              <a:t>マスター タイトルの書式設定</a:t>
            </a:r>
          </a:p>
        </p:txBody>
      </p:sp>
    </p:spTree>
    <p:extLst>
      <p:ext uri="{BB962C8B-B14F-4D97-AF65-F5344CB8AC3E}">
        <p14:creationId xmlns:p14="http://schemas.microsoft.com/office/powerpoint/2010/main" val="4168928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6C31B5CF-F7C2-4F39-ADC1-C1DB26A04336}"/>
              </a:ext>
            </a:extLst>
          </p:cNvPr>
          <p:cNvSpPr/>
          <p:nvPr/>
        </p:nvSpPr>
        <p:spPr>
          <a:xfrm>
            <a:off x="0" y="0"/>
            <a:ext cx="12192000" cy="11125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DAA23F86-1482-442C-8495-8E690DE52FA1}"/>
              </a:ext>
            </a:extLst>
          </p:cNvPr>
          <p:cNvSpPr/>
          <p:nvPr/>
        </p:nvSpPr>
        <p:spPr>
          <a:xfrm>
            <a:off x="0" y="0"/>
            <a:ext cx="45719" cy="6858000"/>
          </a:xfrm>
          <a:prstGeom prst="rect">
            <a:avLst/>
          </a:prstGeom>
          <a:solidFill>
            <a:srgbClr val="073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ロゴ, アイコン&#10;&#10;自動的に生成された説明">
            <a:extLst>
              <a:ext uri="{FF2B5EF4-FFF2-40B4-BE49-F238E27FC236}">
                <a16:creationId xmlns:a16="http://schemas.microsoft.com/office/drawing/2014/main" id="{6059085A-597D-41E3-85DD-F1F97C897AC3}"/>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943957" y="11747"/>
            <a:ext cx="1248043" cy="1100773"/>
          </a:xfrm>
          <a:prstGeom prst="rect">
            <a:avLst/>
          </a:prstGeom>
        </p:spPr>
      </p:pic>
      <p:sp>
        <p:nvSpPr>
          <p:cNvPr id="3" name="テキスト プレースホルダー 2">
            <a:extLst>
              <a:ext uri="{FF2B5EF4-FFF2-40B4-BE49-F238E27FC236}">
                <a16:creationId xmlns:a16="http://schemas.microsoft.com/office/drawing/2014/main" id="{DC9B38A5-37EE-42E4-8ACB-9678692AF255}"/>
              </a:ext>
            </a:extLst>
          </p:cNvPr>
          <p:cNvSpPr>
            <a:spLocks noGrp="1"/>
          </p:cNvSpPr>
          <p:nvPr>
            <p:ph type="body" idx="1"/>
          </p:nvPr>
        </p:nvSpPr>
        <p:spPr>
          <a:xfrm>
            <a:off x="839788" y="137128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BCA14D1-14B8-4260-907C-8C869C2EB4DE}"/>
              </a:ext>
            </a:extLst>
          </p:cNvPr>
          <p:cNvSpPr>
            <a:spLocks noGrp="1"/>
          </p:cNvSpPr>
          <p:nvPr>
            <p:ph sz="half" idx="2"/>
          </p:nvPr>
        </p:nvSpPr>
        <p:spPr>
          <a:xfrm>
            <a:off x="839788" y="2278743"/>
            <a:ext cx="5157787" cy="391092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3805694-EF5C-4BD9-A53B-C62DEDAF0379}"/>
              </a:ext>
            </a:extLst>
          </p:cNvPr>
          <p:cNvSpPr>
            <a:spLocks noGrp="1"/>
          </p:cNvSpPr>
          <p:nvPr>
            <p:ph type="body" sz="quarter" idx="3"/>
          </p:nvPr>
        </p:nvSpPr>
        <p:spPr>
          <a:xfrm>
            <a:off x="6172200" y="137128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C5460CB-D9B8-4BE7-A52B-568116E12938}"/>
              </a:ext>
            </a:extLst>
          </p:cNvPr>
          <p:cNvSpPr>
            <a:spLocks noGrp="1"/>
          </p:cNvSpPr>
          <p:nvPr>
            <p:ph sz="quarter" idx="4"/>
          </p:nvPr>
        </p:nvSpPr>
        <p:spPr>
          <a:xfrm>
            <a:off x="6172200" y="2278743"/>
            <a:ext cx="5183188" cy="391092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タイトル 6">
            <a:extLst>
              <a:ext uri="{FF2B5EF4-FFF2-40B4-BE49-F238E27FC236}">
                <a16:creationId xmlns:a16="http://schemas.microsoft.com/office/drawing/2014/main" id="{9FC21C97-C010-437B-B72D-D9144A394DC8}"/>
              </a:ext>
            </a:extLst>
          </p:cNvPr>
          <p:cNvSpPr>
            <a:spLocks noGrp="1"/>
          </p:cNvSpPr>
          <p:nvPr>
            <p:ph type="title"/>
          </p:nvPr>
        </p:nvSpPr>
        <p:spPr>
          <a:xfrm>
            <a:off x="838200" y="275771"/>
            <a:ext cx="10515600" cy="674915"/>
          </a:xfrm>
          <a:prstGeom prst="rect">
            <a:avLst/>
          </a:prstGeom>
        </p:spPr>
        <p:txBody>
          <a:bodyPr/>
          <a:lstStyle/>
          <a:p>
            <a:r>
              <a:rPr kumimoji="1" lang="ja-JP" altLang="en-US"/>
              <a:t>マスター タイトルの書式設定</a:t>
            </a:r>
          </a:p>
        </p:txBody>
      </p:sp>
      <p:sp>
        <p:nvSpPr>
          <p:cNvPr id="14" name="フッター プレースホルダー 13">
            <a:extLst>
              <a:ext uri="{FF2B5EF4-FFF2-40B4-BE49-F238E27FC236}">
                <a16:creationId xmlns:a16="http://schemas.microsoft.com/office/drawing/2014/main" id="{9A273720-918A-407F-9D8F-4CC96A0F12C4}"/>
              </a:ext>
            </a:extLst>
          </p:cNvPr>
          <p:cNvSpPr>
            <a:spLocks noGrp="1"/>
          </p:cNvSpPr>
          <p:nvPr>
            <p:ph type="ftr" sz="quarter" idx="10"/>
          </p:nvPr>
        </p:nvSpPr>
        <p:spPr/>
        <p:txBody>
          <a:bodyPr/>
          <a:lstStyle/>
          <a:p>
            <a:r>
              <a:rPr lang="en-US" altLang="ja-JP" dirty="0"/>
              <a:t>© PC Assist. All Rights Reserved.</a:t>
            </a:r>
            <a:endParaRPr kumimoji="1" lang="ja-JP" altLang="en-US" dirty="0"/>
          </a:p>
        </p:txBody>
      </p:sp>
      <p:sp>
        <p:nvSpPr>
          <p:cNvPr id="15" name="スライド番号プレースホルダー 14">
            <a:extLst>
              <a:ext uri="{FF2B5EF4-FFF2-40B4-BE49-F238E27FC236}">
                <a16:creationId xmlns:a16="http://schemas.microsoft.com/office/drawing/2014/main" id="{8D4D6AAE-2EF7-4494-938F-D7CA2705143E}"/>
              </a:ext>
            </a:extLst>
          </p:cNvPr>
          <p:cNvSpPr>
            <a:spLocks noGrp="1"/>
          </p:cNvSpPr>
          <p:nvPr>
            <p:ph type="sldNum" sz="quarter" idx="11"/>
          </p:nvPr>
        </p:nvSpPr>
        <p:spPr/>
        <p:txBody>
          <a:bodyPr/>
          <a:lstStyle/>
          <a:p>
            <a:fld id="{3B1C3366-121C-49D0-A3A8-72FC94AD02ED}" type="slidenum">
              <a:rPr kumimoji="1" lang="ja-JP" altLang="en-US" smtClean="0"/>
              <a:t>‹#›</a:t>
            </a:fld>
            <a:endParaRPr kumimoji="1" lang="ja-JP" altLang="en-US"/>
          </a:p>
        </p:txBody>
      </p:sp>
    </p:spTree>
    <p:extLst>
      <p:ext uri="{BB962C8B-B14F-4D97-AF65-F5344CB8AC3E}">
        <p14:creationId xmlns:p14="http://schemas.microsoft.com/office/powerpoint/2010/main" val="1963412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2C9D4B7B-277E-4A3C-BA93-5350A71433B5}"/>
              </a:ext>
            </a:extLst>
          </p:cNvPr>
          <p:cNvSpPr/>
          <p:nvPr/>
        </p:nvSpPr>
        <p:spPr>
          <a:xfrm>
            <a:off x="0" y="0"/>
            <a:ext cx="12192000" cy="11125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F756CAC4-1AE3-4C5D-B24A-0ABCE2B94C0C}"/>
              </a:ext>
            </a:extLst>
          </p:cNvPr>
          <p:cNvSpPr/>
          <p:nvPr/>
        </p:nvSpPr>
        <p:spPr>
          <a:xfrm>
            <a:off x="0" y="0"/>
            <a:ext cx="45719" cy="6858000"/>
          </a:xfrm>
          <a:prstGeom prst="rect">
            <a:avLst/>
          </a:prstGeom>
          <a:solidFill>
            <a:srgbClr val="073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ロゴ, アイコン&#10;&#10;自動的に生成された説明">
            <a:extLst>
              <a:ext uri="{FF2B5EF4-FFF2-40B4-BE49-F238E27FC236}">
                <a16:creationId xmlns:a16="http://schemas.microsoft.com/office/drawing/2014/main" id="{A5A631B2-1DB3-4008-A6F6-C17993D17E38}"/>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943957" y="11747"/>
            <a:ext cx="1248043" cy="1100773"/>
          </a:xfrm>
          <a:prstGeom prst="rect">
            <a:avLst/>
          </a:prstGeom>
        </p:spPr>
      </p:pic>
      <p:sp>
        <p:nvSpPr>
          <p:cNvPr id="6" name="タイトル 6">
            <a:extLst>
              <a:ext uri="{FF2B5EF4-FFF2-40B4-BE49-F238E27FC236}">
                <a16:creationId xmlns:a16="http://schemas.microsoft.com/office/drawing/2014/main" id="{E80C9A86-AF71-4608-A151-116C261741EB}"/>
              </a:ext>
            </a:extLst>
          </p:cNvPr>
          <p:cNvSpPr>
            <a:spLocks noGrp="1"/>
          </p:cNvSpPr>
          <p:nvPr>
            <p:ph type="title"/>
          </p:nvPr>
        </p:nvSpPr>
        <p:spPr>
          <a:xfrm>
            <a:off x="838200" y="275771"/>
            <a:ext cx="10515600" cy="674915"/>
          </a:xfrm>
          <a:prstGeom prst="rect">
            <a:avLst/>
          </a:prstGeom>
        </p:spPr>
        <p:txBody>
          <a:bodyPr/>
          <a:lstStyle/>
          <a:p>
            <a:r>
              <a:rPr kumimoji="1" lang="ja-JP" altLang="en-US"/>
              <a:t>マスター タイトルの書式設定</a:t>
            </a:r>
          </a:p>
        </p:txBody>
      </p:sp>
      <p:sp>
        <p:nvSpPr>
          <p:cNvPr id="10" name="フッター プレースホルダー 9">
            <a:extLst>
              <a:ext uri="{FF2B5EF4-FFF2-40B4-BE49-F238E27FC236}">
                <a16:creationId xmlns:a16="http://schemas.microsoft.com/office/drawing/2014/main" id="{E6AF8B0B-0EDB-493E-99D1-CEC345D57020}"/>
              </a:ext>
            </a:extLst>
          </p:cNvPr>
          <p:cNvSpPr>
            <a:spLocks noGrp="1"/>
          </p:cNvSpPr>
          <p:nvPr>
            <p:ph type="ftr" sz="quarter" idx="10"/>
          </p:nvPr>
        </p:nvSpPr>
        <p:spPr/>
        <p:txBody>
          <a:bodyPr/>
          <a:lstStyle/>
          <a:p>
            <a:r>
              <a:rPr lang="en-US" altLang="ja-JP" dirty="0"/>
              <a:t>© PC Assist. All Rights Reserved.</a:t>
            </a:r>
            <a:endParaRPr kumimoji="1" lang="ja-JP" altLang="en-US" dirty="0"/>
          </a:p>
        </p:txBody>
      </p:sp>
      <p:sp>
        <p:nvSpPr>
          <p:cNvPr id="11" name="スライド番号プレースホルダー 10">
            <a:extLst>
              <a:ext uri="{FF2B5EF4-FFF2-40B4-BE49-F238E27FC236}">
                <a16:creationId xmlns:a16="http://schemas.microsoft.com/office/drawing/2014/main" id="{C35C996D-DDAB-4096-8622-89DF6D7A409C}"/>
              </a:ext>
            </a:extLst>
          </p:cNvPr>
          <p:cNvSpPr>
            <a:spLocks noGrp="1"/>
          </p:cNvSpPr>
          <p:nvPr>
            <p:ph type="sldNum" sz="quarter" idx="11"/>
          </p:nvPr>
        </p:nvSpPr>
        <p:spPr/>
        <p:txBody>
          <a:bodyPr/>
          <a:lstStyle/>
          <a:p>
            <a:fld id="{3B1C3366-121C-49D0-A3A8-72FC94AD02ED}" type="slidenum">
              <a:rPr kumimoji="1" lang="ja-JP" altLang="en-US" smtClean="0"/>
              <a:t>‹#›</a:t>
            </a:fld>
            <a:endParaRPr kumimoji="1" lang="ja-JP" altLang="en-US"/>
          </a:p>
        </p:txBody>
      </p:sp>
    </p:spTree>
    <p:extLst>
      <p:ext uri="{BB962C8B-B14F-4D97-AF65-F5344CB8AC3E}">
        <p14:creationId xmlns:p14="http://schemas.microsoft.com/office/powerpoint/2010/main" val="2353393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3F2CD7AF-F032-45F3-85A5-3243CA1F249D}"/>
              </a:ext>
            </a:extLst>
          </p:cNvPr>
          <p:cNvSpPr>
            <a:spLocks noGrp="1"/>
          </p:cNvSpPr>
          <p:nvPr>
            <p:ph type="ftr" sz="quarter" idx="10"/>
          </p:nvPr>
        </p:nvSpPr>
        <p:spPr/>
        <p:txBody>
          <a:bodyPr/>
          <a:lstStyle/>
          <a:p>
            <a:r>
              <a:rPr lang="en-US" altLang="ja-JP" dirty="0"/>
              <a:t>© PC Assist. All Rights Reserved.</a:t>
            </a:r>
            <a:endParaRPr kumimoji="1" lang="ja-JP" altLang="en-US" dirty="0"/>
          </a:p>
        </p:txBody>
      </p:sp>
      <p:sp>
        <p:nvSpPr>
          <p:cNvPr id="6" name="スライド番号プレースホルダー 5">
            <a:extLst>
              <a:ext uri="{FF2B5EF4-FFF2-40B4-BE49-F238E27FC236}">
                <a16:creationId xmlns:a16="http://schemas.microsoft.com/office/drawing/2014/main" id="{655F295F-6934-4A57-9A07-0CBCF8BFF5E9}"/>
              </a:ext>
            </a:extLst>
          </p:cNvPr>
          <p:cNvSpPr>
            <a:spLocks noGrp="1"/>
          </p:cNvSpPr>
          <p:nvPr>
            <p:ph type="sldNum" sz="quarter" idx="11"/>
          </p:nvPr>
        </p:nvSpPr>
        <p:spPr/>
        <p:txBody>
          <a:bodyPr/>
          <a:lstStyle/>
          <a:p>
            <a:fld id="{3B1C3366-121C-49D0-A3A8-72FC94AD02ED}" type="slidenum">
              <a:rPr kumimoji="1" lang="ja-JP" altLang="en-US" smtClean="0"/>
              <a:t>‹#›</a:t>
            </a:fld>
            <a:endParaRPr kumimoji="1" lang="ja-JP" altLang="en-US"/>
          </a:p>
        </p:txBody>
      </p:sp>
    </p:spTree>
    <p:extLst>
      <p:ext uri="{BB962C8B-B14F-4D97-AF65-F5344CB8AC3E}">
        <p14:creationId xmlns:p14="http://schemas.microsoft.com/office/powerpoint/2010/main" val="2184307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D9DB56-FD4C-4B5A-9D34-86D1F87963F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10F74D0-42D5-469C-A1E9-E00F67E5F2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C2E30E4-27F2-49B8-88D8-FB6D323667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8" name="フッター プレースホルダー 7">
            <a:extLst>
              <a:ext uri="{FF2B5EF4-FFF2-40B4-BE49-F238E27FC236}">
                <a16:creationId xmlns:a16="http://schemas.microsoft.com/office/drawing/2014/main" id="{2A716C0F-9579-415A-9F3E-CECCC6A12993}"/>
              </a:ext>
            </a:extLst>
          </p:cNvPr>
          <p:cNvSpPr>
            <a:spLocks noGrp="1"/>
          </p:cNvSpPr>
          <p:nvPr>
            <p:ph type="ftr" sz="quarter" idx="10"/>
          </p:nvPr>
        </p:nvSpPr>
        <p:spPr/>
        <p:txBody>
          <a:bodyPr/>
          <a:lstStyle/>
          <a:p>
            <a:r>
              <a:rPr kumimoji="1" lang="en-US" altLang="ja-JP" dirty="0"/>
              <a:t>© </a:t>
            </a:r>
            <a:r>
              <a:rPr lang="en-US" altLang="ja-JP" dirty="0"/>
              <a:t>PC Assist</a:t>
            </a:r>
            <a:r>
              <a:rPr kumimoji="1" lang="en-US" altLang="ja-JP" dirty="0"/>
              <a:t>. All Rights Reserved.</a:t>
            </a:r>
            <a:endParaRPr kumimoji="1" lang="ja-JP" altLang="en-US" dirty="0"/>
          </a:p>
        </p:txBody>
      </p:sp>
      <p:sp>
        <p:nvSpPr>
          <p:cNvPr id="9" name="スライド番号プレースホルダー 8">
            <a:extLst>
              <a:ext uri="{FF2B5EF4-FFF2-40B4-BE49-F238E27FC236}">
                <a16:creationId xmlns:a16="http://schemas.microsoft.com/office/drawing/2014/main" id="{954EB699-0734-4873-ADFA-11CCF7205A75}"/>
              </a:ext>
            </a:extLst>
          </p:cNvPr>
          <p:cNvSpPr>
            <a:spLocks noGrp="1"/>
          </p:cNvSpPr>
          <p:nvPr>
            <p:ph type="sldNum" sz="quarter" idx="11"/>
          </p:nvPr>
        </p:nvSpPr>
        <p:spPr/>
        <p:txBody>
          <a:bodyPr/>
          <a:lstStyle/>
          <a:p>
            <a:fld id="{3B1C3366-121C-49D0-A3A8-72FC94AD02ED}" type="slidenum">
              <a:rPr kumimoji="1" lang="ja-JP" altLang="en-US" smtClean="0"/>
              <a:t>‹#›</a:t>
            </a:fld>
            <a:endParaRPr kumimoji="1" lang="ja-JP" altLang="en-US"/>
          </a:p>
        </p:txBody>
      </p:sp>
    </p:spTree>
    <p:extLst>
      <p:ext uri="{BB962C8B-B14F-4D97-AF65-F5344CB8AC3E}">
        <p14:creationId xmlns:p14="http://schemas.microsoft.com/office/powerpoint/2010/main" val="3774301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409F67-ED1E-46CA-821B-0D6A9D928AA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8E70583-2427-4903-AEED-ED172165F4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54447100-AE04-456C-A809-B6B421163A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8" name="フッター プレースホルダー 7">
            <a:extLst>
              <a:ext uri="{FF2B5EF4-FFF2-40B4-BE49-F238E27FC236}">
                <a16:creationId xmlns:a16="http://schemas.microsoft.com/office/drawing/2014/main" id="{1C0B316F-BC24-4023-9442-17DC8844A316}"/>
              </a:ext>
            </a:extLst>
          </p:cNvPr>
          <p:cNvSpPr>
            <a:spLocks noGrp="1"/>
          </p:cNvSpPr>
          <p:nvPr>
            <p:ph type="ftr" sz="quarter" idx="10"/>
          </p:nvPr>
        </p:nvSpPr>
        <p:spPr/>
        <p:txBody>
          <a:bodyPr/>
          <a:lstStyle/>
          <a:p>
            <a:r>
              <a:rPr kumimoji="1" lang="en-US" altLang="ja-JP" dirty="0"/>
              <a:t>© </a:t>
            </a:r>
            <a:r>
              <a:rPr lang="en-US" altLang="ja-JP" dirty="0"/>
              <a:t>PC Assist</a:t>
            </a:r>
            <a:r>
              <a:rPr kumimoji="1" lang="en-US" altLang="ja-JP" dirty="0"/>
              <a:t>. All Rights Reserved.</a:t>
            </a:r>
            <a:endParaRPr kumimoji="1" lang="ja-JP" altLang="en-US" dirty="0"/>
          </a:p>
        </p:txBody>
      </p:sp>
      <p:sp>
        <p:nvSpPr>
          <p:cNvPr id="9" name="スライド番号プレースホルダー 8">
            <a:extLst>
              <a:ext uri="{FF2B5EF4-FFF2-40B4-BE49-F238E27FC236}">
                <a16:creationId xmlns:a16="http://schemas.microsoft.com/office/drawing/2014/main" id="{DCE93459-3039-4541-A486-0685FAA59F45}"/>
              </a:ext>
            </a:extLst>
          </p:cNvPr>
          <p:cNvSpPr>
            <a:spLocks noGrp="1"/>
          </p:cNvSpPr>
          <p:nvPr>
            <p:ph type="sldNum" sz="quarter" idx="11"/>
          </p:nvPr>
        </p:nvSpPr>
        <p:spPr/>
        <p:txBody>
          <a:bodyPr/>
          <a:lstStyle/>
          <a:p>
            <a:fld id="{3B1C3366-121C-49D0-A3A8-72FC94AD02ED}" type="slidenum">
              <a:rPr kumimoji="1" lang="ja-JP" altLang="en-US" smtClean="0"/>
              <a:t>‹#›</a:t>
            </a:fld>
            <a:endParaRPr kumimoji="1" lang="ja-JP" altLang="en-US"/>
          </a:p>
        </p:txBody>
      </p:sp>
    </p:spTree>
    <p:extLst>
      <p:ext uri="{BB962C8B-B14F-4D97-AF65-F5344CB8AC3E}">
        <p14:creationId xmlns:p14="http://schemas.microsoft.com/office/powerpoint/2010/main" val="3795871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88C0EDB-DD54-41AC-868E-3E10DF4438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A9B9DDA7-12A0-48FA-A873-32CBC27CA9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フッター プレースホルダー 4">
            <a:extLst>
              <a:ext uri="{FF2B5EF4-FFF2-40B4-BE49-F238E27FC236}">
                <a16:creationId xmlns:a16="http://schemas.microsoft.com/office/drawing/2014/main" id="{011658AF-2BD5-46BC-B1AA-4D8D727F13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i="1">
                <a:solidFill>
                  <a:schemeClr val="tx1">
                    <a:tint val="75000"/>
                  </a:schemeClr>
                </a:solidFill>
              </a:defRPr>
            </a:lvl1pPr>
          </a:lstStyle>
          <a:p>
            <a:r>
              <a:rPr lang="en-US" altLang="ja-JP" dirty="0"/>
              <a:t>© PC Assist. All Rights Reserved.</a:t>
            </a:r>
          </a:p>
        </p:txBody>
      </p:sp>
      <p:sp>
        <p:nvSpPr>
          <p:cNvPr id="6" name="スライド番号プレースホルダー 5">
            <a:extLst>
              <a:ext uri="{FF2B5EF4-FFF2-40B4-BE49-F238E27FC236}">
                <a16:creationId xmlns:a16="http://schemas.microsoft.com/office/drawing/2014/main" id="{84738E9B-F8FD-4B6E-862D-3AF326BC4E38}"/>
              </a:ext>
            </a:extLst>
          </p:cNvPr>
          <p:cNvSpPr>
            <a:spLocks noGrp="1"/>
          </p:cNvSpPr>
          <p:nvPr>
            <p:ph type="sldNum" sz="quarter" idx="4"/>
          </p:nvPr>
        </p:nvSpPr>
        <p:spPr>
          <a:xfrm>
            <a:off x="9247093"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C3366-121C-49D0-A3A8-72FC94AD02ED}"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0401E514-040E-49D7-800B-A50331673FC5}"/>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201707" y="6338419"/>
            <a:ext cx="2298628" cy="365125"/>
          </a:xfrm>
          <a:prstGeom prst="rect">
            <a:avLst/>
          </a:prstGeom>
        </p:spPr>
      </p:pic>
    </p:spTree>
    <p:extLst>
      <p:ext uri="{BB962C8B-B14F-4D97-AF65-F5344CB8AC3E}">
        <p14:creationId xmlns:p14="http://schemas.microsoft.com/office/powerpoint/2010/main" val="3557909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44.svg"/></Relationships>
</file>

<file path=ppt/slides/_rels/slide1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6.svg"/><Relationship Id="rId3" Type="http://schemas.microsoft.com/office/2007/relationships/hdphoto" Target="../media/hdphoto10.wdp"/><Relationship Id="rId7" Type="http://schemas.openxmlformats.org/officeDocument/2006/relationships/image" Target="../media/image15.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chart" Target="../charts/chart4.xml"/><Relationship Id="rId9" Type="http://schemas.openxmlformats.org/officeDocument/2006/relationships/chart" Target="../charts/char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13.png"/><Relationship Id="rId7"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slideLayout" Target="../slideLayouts/slideLayout6.xml"/><Relationship Id="rId6" Type="http://schemas.microsoft.com/office/2007/relationships/hdphoto" Target="../media/hdphoto5.wdp"/><Relationship Id="rId5" Type="http://schemas.openxmlformats.org/officeDocument/2006/relationships/image" Target="../media/image27.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8" Type="http://schemas.openxmlformats.org/officeDocument/2006/relationships/image" Target="../media/image32.jpeg"/><Relationship Id="rId3" Type="http://schemas.microsoft.com/office/2007/relationships/hdphoto" Target="../media/hdphoto7.wdp"/><Relationship Id="rId7" Type="http://schemas.microsoft.com/office/2007/relationships/hdphoto" Target="../media/hdphoto9.wdp"/><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1.png"/><Relationship Id="rId5" Type="http://schemas.microsoft.com/office/2007/relationships/hdphoto" Target="../media/hdphoto8.wdp"/><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3EF11B-25A7-4EB0-BFD0-4F3D94CBF64F}"/>
              </a:ext>
            </a:extLst>
          </p:cNvPr>
          <p:cNvSpPr>
            <a:spLocks noGrp="1"/>
          </p:cNvSpPr>
          <p:nvPr>
            <p:ph type="title"/>
          </p:nvPr>
        </p:nvSpPr>
        <p:spPr/>
        <p:txBody>
          <a:bodyPr>
            <a:normAutofit/>
          </a:bodyPr>
          <a:lstStyle/>
          <a:p>
            <a:r>
              <a:rPr lang="en-US" altLang="ja-JP" sz="4000" dirty="0"/>
              <a:t>Win</a:t>
            </a:r>
            <a:r>
              <a:rPr lang="ja-JP" altLang="en-US" sz="4000" dirty="0"/>
              <a:t>スクール</a:t>
            </a:r>
            <a:br>
              <a:rPr lang="en-US" altLang="ja-JP" sz="4000" dirty="0"/>
            </a:br>
            <a:r>
              <a:rPr lang="ja-JP" altLang="en-US" sz="4000" dirty="0"/>
              <a:t>法人研修サービス ご案内</a:t>
            </a:r>
          </a:p>
        </p:txBody>
      </p:sp>
      <p:sp>
        <p:nvSpPr>
          <p:cNvPr id="3" name="字幕 2">
            <a:extLst>
              <a:ext uri="{FF2B5EF4-FFF2-40B4-BE49-F238E27FC236}">
                <a16:creationId xmlns:a16="http://schemas.microsoft.com/office/drawing/2014/main" id="{98935A39-7C84-4D37-ABFB-C9DB9D121488}"/>
              </a:ext>
            </a:extLst>
          </p:cNvPr>
          <p:cNvSpPr>
            <a:spLocks noGrp="1"/>
          </p:cNvSpPr>
          <p:nvPr>
            <p:ph type="body" idx="1"/>
          </p:nvPr>
        </p:nvSpPr>
        <p:spPr/>
        <p:txBody>
          <a:bodyPr/>
          <a:lstStyle/>
          <a:p>
            <a:r>
              <a:rPr lang="ja-JP" altLang="en-US" dirty="0"/>
              <a:t>ピーシーアシスト株式会社</a:t>
            </a:r>
          </a:p>
        </p:txBody>
      </p:sp>
      <p:sp>
        <p:nvSpPr>
          <p:cNvPr id="4" name="フッター プレースホルダー 3">
            <a:extLst>
              <a:ext uri="{FF2B5EF4-FFF2-40B4-BE49-F238E27FC236}">
                <a16:creationId xmlns:a16="http://schemas.microsoft.com/office/drawing/2014/main" id="{5433D0B6-03B1-A719-1C11-DF03BFCCF710}"/>
              </a:ext>
            </a:extLst>
          </p:cNvPr>
          <p:cNvSpPr>
            <a:spLocks noGrp="1"/>
          </p:cNvSpPr>
          <p:nvPr>
            <p:ph type="ftr" sz="quarter" idx="10"/>
          </p:nvPr>
        </p:nvSpPr>
        <p:spPr/>
        <p:txBody>
          <a:bodyPr/>
          <a:lstStyle/>
          <a:p>
            <a:r>
              <a:rPr lang="en-US" altLang="ja-JP"/>
              <a:t>© PC Assist. All Rights Reserved.</a:t>
            </a:r>
            <a:endParaRPr kumimoji="1" lang="ja-JP" altLang="en-US" dirty="0"/>
          </a:p>
        </p:txBody>
      </p:sp>
      <p:sp>
        <p:nvSpPr>
          <p:cNvPr id="5" name="スライド番号プレースホルダー 4">
            <a:extLst>
              <a:ext uri="{FF2B5EF4-FFF2-40B4-BE49-F238E27FC236}">
                <a16:creationId xmlns:a16="http://schemas.microsoft.com/office/drawing/2014/main" id="{9C57A2CF-A39F-E862-8FF8-AE6A16AF5BFE}"/>
              </a:ext>
            </a:extLst>
          </p:cNvPr>
          <p:cNvSpPr>
            <a:spLocks noGrp="1"/>
          </p:cNvSpPr>
          <p:nvPr>
            <p:ph type="sldNum" sz="quarter" idx="11"/>
          </p:nvPr>
        </p:nvSpPr>
        <p:spPr/>
        <p:txBody>
          <a:bodyPr/>
          <a:lstStyle/>
          <a:p>
            <a:fld id="{3B1C3366-121C-49D0-A3A8-72FC94AD02ED}" type="slidenum">
              <a:rPr kumimoji="1" lang="ja-JP" altLang="en-US" smtClean="0"/>
              <a:t>0</a:t>
            </a:fld>
            <a:endParaRPr kumimoji="1" lang="ja-JP" altLang="en-US"/>
          </a:p>
        </p:txBody>
      </p:sp>
    </p:spTree>
    <p:extLst>
      <p:ext uri="{BB962C8B-B14F-4D97-AF65-F5344CB8AC3E}">
        <p14:creationId xmlns:p14="http://schemas.microsoft.com/office/powerpoint/2010/main" val="746850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2DEF57-857A-B329-4FBA-326ACDEA78E9}"/>
              </a:ext>
            </a:extLst>
          </p:cNvPr>
          <p:cNvSpPr>
            <a:spLocks noGrp="1"/>
          </p:cNvSpPr>
          <p:nvPr>
            <p:ph type="title"/>
          </p:nvPr>
        </p:nvSpPr>
        <p:spPr/>
        <p:txBody>
          <a:bodyPr/>
          <a:lstStyle/>
          <a:p>
            <a:r>
              <a:rPr kumimoji="1" lang="ja-JP" altLang="en-US" dirty="0"/>
              <a:t>その他の教育サービス</a:t>
            </a:r>
          </a:p>
        </p:txBody>
      </p:sp>
      <p:sp>
        <p:nvSpPr>
          <p:cNvPr id="3" name="フッター プレースホルダー 2">
            <a:extLst>
              <a:ext uri="{FF2B5EF4-FFF2-40B4-BE49-F238E27FC236}">
                <a16:creationId xmlns:a16="http://schemas.microsoft.com/office/drawing/2014/main" id="{25403347-D5D1-166E-ED24-706B8C7E3D2C}"/>
              </a:ext>
            </a:extLst>
          </p:cNvPr>
          <p:cNvSpPr>
            <a:spLocks noGrp="1"/>
          </p:cNvSpPr>
          <p:nvPr>
            <p:ph type="ftr" sz="quarter" idx="10"/>
          </p:nvPr>
        </p:nvSpPr>
        <p:spPr/>
        <p:txBody>
          <a:bodyPr/>
          <a:lstStyle/>
          <a:p>
            <a:r>
              <a:rPr lang="en-US" altLang="ja-JP"/>
              <a:t>© PC Assist. All Rights Reserved.</a:t>
            </a:r>
            <a:endParaRPr kumimoji="1" lang="ja-JP" altLang="en-US" dirty="0"/>
          </a:p>
        </p:txBody>
      </p:sp>
      <p:sp>
        <p:nvSpPr>
          <p:cNvPr id="4" name="スライド番号プレースホルダー 3">
            <a:extLst>
              <a:ext uri="{FF2B5EF4-FFF2-40B4-BE49-F238E27FC236}">
                <a16:creationId xmlns:a16="http://schemas.microsoft.com/office/drawing/2014/main" id="{7BBE4B56-5700-25FE-75CB-000EC16E50E9}"/>
              </a:ext>
            </a:extLst>
          </p:cNvPr>
          <p:cNvSpPr>
            <a:spLocks noGrp="1"/>
          </p:cNvSpPr>
          <p:nvPr>
            <p:ph type="sldNum" sz="quarter" idx="11"/>
          </p:nvPr>
        </p:nvSpPr>
        <p:spPr/>
        <p:txBody>
          <a:bodyPr/>
          <a:lstStyle/>
          <a:p>
            <a:fld id="{3B1C3366-121C-49D0-A3A8-72FC94AD02ED}" type="slidenum">
              <a:rPr kumimoji="1" lang="ja-JP" altLang="en-US" smtClean="0"/>
              <a:t>9</a:t>
            </a:fld>
            <a:endParaRPr kumimoji="1" lang="ja-JP" altLang="en-US"/>
          </a:p>
        </p:txBody>
      </p:sp>
      <p:sp>
        <p:nvSpPr>
          <p:cNvPr id="5" name="テキスト ボックス 4">
            <a:extLst>
              <a:ext uri="{FF2B5EF4-FFF2-40B4-BE49-F238E27FC236}">
                <a16:creationId xmlns:a16="http://schemas.microsoft.com/office/drawing/2014/main" id="{02B5DAC2-14C8-2DEB-BE82-7D12D37F6D94}"/>
              </a:ext>
            </a:extLst>
          </p:cNvPr>
          <p:cNvSpPr txBox="1"/>
          <p:nvPr/>
        </p:nvSpPr>
        <p:spPr>
          <a:xfrm>
            <a:off x="838201" y="1382574"/>
            <a:ext cx="5038897" cy="517065"/>
          </a:xfrm>
          <a:prstGeom prst="rect">
            <a:avLst/>
          </a:prstGeom>
          <a:noFill/>
        </p:spPr>
        <p:txBody>
          <a:bodyPr wrap="square" rtlCol="0">
            <a:spAutoFit/>
          </a:bodyPr>
          <a:lstStyle/>
          <a:p>
            <a:pPr>
              <a:lnSpc>
                <a:spcPct val="120000"/>
              </a:lnSpc>
            </a:pPr>
            <a:r>
              <a:rPr kumimoji="1" lang="ja-JP" altLang="en-US" sz="2400" b="1" dirty="0"/>
              <a:t>オンラインセミナー</a:t>
            </a:r>
            <a:endParaRPr kumimoji="1" lang="en-US" altLang="ja-JP" sz="2400" b="1" dirty="0">
              <a:solidFill>
                <a:schemeClr val="accent1"/>
              </a:solidFill>
            </a:endParaRPr>
          </a:p>
        </p:txBody>
      </p:sp>
      <p:cxnSp>
        <p:nvCxnSpPr>
          <p:cNvPr id="7" name="直線コネクタ 6">
            <a:extLst>
              <a:ext uri="{FF2B5EF4-FFF2-40B4-BE49-F238E27FC236}">
                <a16:creationId xmlns:a16="http://schemas.microsoft.com/office/drawing/2014/main" id="{A7396921-5986-B6F1-AE8F-583576EA790E}"/>
              </a:ext>
            </a:extLst>
          </p:cNvPr>
          <p:cNvCxnSpPr>
            <a:cxnSpLocks/>
          </p:cNvCxnSpPr>
          <p:nvPr/>
        </p:nvCxnSpPr>
        <p:spPr>
          <a:xfrm>
            <a:off x="6096000" y="1443038"/>
            <a:ext cx="0" cy="484138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79F93C2B-F975-496C-0E65-23DB39174070}"/>
              </a:ext>
            </a:extLst>
          </p:cNvPr>
          <p:cNvSpPr txBox="1"/>
          <p:nvPr/>
        </p:nvSpPr>
        <p:spPr>
          <a:xfrm>
            <a:off x="6314903" y="1382574"/>
            <a:ext cx="5038897" cy="517065"/>
          </a:xfrm>
          <a:prstGeom prst="rect">
            <a:avLst/>
          </a:prstGeom>
          <a:noFill/>
        </p:spPr>
        <p:txBody>
          <a:bodyPr wrap="square" rtlCol="0">
            <a:spAutoFit/>
          </a:bodyPr>
          <a:lstStyle/>
          <a:p>
            <a:pPr>
              <a:lnSpc>
                <a:spcPct val="120000"/>
              </a:lnSpc>
            </a:pPr>
            <a:r>
              <a:rPr kumimoji="1" lang="en-US" altLang="ja-JP" sz="2400" b="1" dirty="0"/>
              <a:t>e</a:t>
            </a:r>
            <a:r>
              <a:rPr kumimoji="1" lang="ja-JP" altLang="en-US" sz="2400" b="1" dirty="0"/>
              <a:t>ラーニング</a:t>
            </a:r>
            <a:endParaRPr kumimoji="1" lang="en-US" altLang="ja-JP" sz="2400" b="1" dirty="0">
              <a:solidFill>
                <a:schemeClr val="accent1"/>
              </a:solidFill>
            </a:endParaRPr>
          </a:p>
        </p:txBody>
      </p:sp>
      <p:sp>
        <p:nvSpPr>
          <p:cNvPr id="9" name="テキスト ボックス 8">
            <a:extLst>
              <a:ext uri="{FF2B5EF4-FFF2-40B4-BE49-F238E27FC236}">
                <a16:creationId xmlns:a16="http://schemas.microsoft.com/office/drawing/2014/main" id="{50AC9AFF-12D5-6B0C-5AC8-4AA45D66319B}"/>
              </a:ext>
            </a:extLst>
          </p:cNvPr>
          <p:cNvSpPr txBox="1"/>
          <p:nvPr/>
        </p:nvSpPr>
        <p:spPr>
          <a:xfrm>
            <a:off x="838198" y="2059315"/>
            <a:ext cx="5038893" cy="967573"/>
          </a:xfrm>
          <a:prstGeom prst="rect">
            <a:avLst/>
          </a:prstGeom>
          <a:noFill/>
        </p:spPr>
        <p:txBody>
          <a:bodyPr wrap="square" rtlCol="0">
            <a:spAutoFit/>
          </a:bodyPr>
          <a:lstStyle/>
          <a:p>
            <a:pPr algn="just">
              <a:lnSpc>
                <a:spcPct val="110000"/>
              </a:lnSpc>
            </a:pPr>
            <a:r>
              <a:rPr kumimoji="1" lang="ja-JP" altLang="en-US" sz="1300" dirty="0"/>
              <a:t>オンライン開催の公開セミナーです。</a:t>
            </a:r>
            <a:r>
              <a:rPr kumimoji="1" lang="en-US" altLang="ja-JP" sz="1300" dirty="0"/>
              <a:t>1</a:t>
            </a:r>
            <a:r>
              <a:rPr kumimoji="1" lang="ja-JP" altLang="en-US" sz="1300" dirty="0"/>
              <a:t>クラス</a:t>
            </a:r>
            <a:r>
              <a:rPr kumimoji="1" lang="en-US" altLang="ja-JP" sz="1300" dirty="0"/>
              <a:t>6</a:t>
            </a:r>
            <a:r>
              <a:rPr kumimoji="1" lang="ja-JP" altLang="en-US" sz="1300" dirty="0"/>
              <a:t>名までの少人数制で、ハンズオンを中心とした技術系コンテンツを</a:t>
            </a:r>
            <a:r>
              <a:rPr kumimoji="1" lang="en-US" altLang="ja-JP" sz="1300" dirty="0"/>
              <a:t>100</a:t>
            </a:r>
            <a:r>
              <a:rPr kumimoji="1" lang="ja-JP" altLang="en-US" sz="1300" dirty="0"/>
              <a:t>種類以上ご用意。期間やカリキュラムをカスタマイズした</a:t>
            </a:r>
            <a:r>
              <a:rPr kumimoji="1" lang="ja-JP" altLang="en-US" sz="1300" b="1" dirty="0"/>
              <a:t>貴社オリジナルセミナーの開催</a:t>
            </a:r>
            <a:r>
              <a:rPr kumimoji="1" lang="ja-JP" altLang="en-US" sz="1300" dirty="0"/>
              <a:t>もご対応します。</a:t>
            </a:r>
          </a:p>
        </p:txBody>
      </p:sp>
      <p:sp>
        <p:nvSpPr>
          <p:cNvPr id="10" name="テキスト ボックス 9">
            <a:extLst>
              <a:ext uri="{FF2B5EF4-FFF2-40B4-BE49-F238E27FC236}">
                <a16:creationId xmlns:a16="http://schemas.microsoft.com/office/drawing/2014/main" id="{BCF992F6-7457-BF7B-6BBF-F5974BBAD50C}"/>
              </a:ext>
            </a:extLst>
          </p:cNvPr>
          <p:cNvSpPr txBox="1"/>
          <p:nvPr/>
        </p:nvSpPr>
        <p:spPr>
          <a:xfrm>
            <a:off x="6314902" y="2059315"/>
            <a:ext cx="5038893" cy="967573"/>
          </a:xfrm>
          <a:prstGeom prst="rect">
            <a:avLst/>
          </a:prstGeom>
          <a:noFill/>
        </p:spPr>
        <p:txBody>
          <a:bodyPr wrap="square" rtlCol="0">
            <a:spAutoFit/>
          </a:bodyPr>
          <a:lstStyle/>
          <a:p>
            <a:pPr algn="just">
              <a:lnSpc>
                <a:spcPct val="110000"/>
              </a:lnSpc>
            </a:pPr>
            <a:r>
              <a:rPr lang="en-US" altLang="ja-JP" sz="1300" dirty="0"/>
              <a:t>1</a:t>
            </a:r>
            <a:r>
              <a:rPr lang="ja-JP" altLang="en-US" sz="1300" dirty="0"/>
              <a:t>動画</a:t>
            </a:r>
            <a:r>
              <a:rPr lang="en-US" altLang="ja-JP" sz="1300" dirty="0"/>
              <a:t>5</a:t>
            </a:r>
            <a:r>
              <a:rPr lang="ja-JP" altLang="en-US" sz="1300" dirty="0"/>
              <a:t>～</a:t>
            </a:r>
            <a:r>
              <a:rPr lang="en-US" altLang="ja-JP" sz="1300" dirty="0"/>
              <a:t>10</a:t>
            </a:r>
            <a:r>
              <a:rPr lang="ja-JP" altLang="en-US" sz="1300" dirty="0"/>
              <a:t>分程度のマイクロラーニングに対応した</a:t>
            </a:r>
            <a:r>
              <a:rPr lang="en-US" altLang="ja-JP" sz="1300" dirty="0"/>
              <a:t>e</a:t>
            </a:r>
            <a:r>
              <a:rPr lang="ja-JP" altLang="en-US" sz="1300" dirty="0"/>
              <a:t>ラーニング。多数の企業からの要望にお応えして制作された技術系コンテンツを多数ご用意。他の研修プランと組み合わせて、受講者スキルの底上げに効果的です。</a:t>
            </a:r>
            <a:endParaRPr kumimoji="1" lang="ja-JP" altLang="en-US" sz="1300" dirty="0"/>
          </a:p>
        </p:txBody>
      </p:sp>
      <p:pic>
        <p:nvPicPr>
          <p:cNvPr id="13" name="図 12" descr="テキスト, 新聞, 屋外, ストリート が含まれている画像&#10;&#10;自動的に生成された説明">
            <a:extLst>
              <a:ext uri="{FF2B5EF4-FFF2-40B4-BE49-F238E27FC236}">
                <a16:creationId xmlns:a16="http://schemas.microsoft.com/office/drawing/2014/main" id="{61311908-C8FC-5693-AFDF-4610608A6D4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31483" y="4324924"/>
            <a:ext cx="1945607" cy="1936519"/>
          </a:xfrm>
          <a:prstGeom prst="rect">
            <a:avLst/>
          </a:prstGeom>
        </p:spPr>
      </p:pic>
      <p:pic>
        <p:nvPicPr>
          <p:cNvPr id="15" name="図 14" descr="スーツを着た男性が携帯電話を見ている男性&#10;&#10;中程度の精度で自動的に生成された説明">
            <a:extLst>
              <a:ext uri="{FF2B5EF4-FFF2-40B4-BE49-F238E27FC236}">
                <a16:creationId xmlns:a16="http://schemas.microsoft.com/office/drawing/2014/main" id="{1128B1C2-712C-2EC5-A28E-9FA7C227E7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472655" y="4320254"/>
            <a:ext cx="1986972" cy="1936800"/>
          </a:xfrm>
          <a:prstGeom prst="rect">
            <a:avLst/>
          </a:prstGeom>
        </p:spPr>
      </p:pic>
      <p:sp>
        <p:nvSpPr>
          <p:cNvPr id="16" name="テキスト ボックス 15">
            <a:extLst>
              <a:ext uri="{FF2B5EF4-FFF2-40B4-BE49-F238E27FC236}">
                <a16:creationId xmlns:a16="http://schemas.microsoft.com/office/drawing/2014/main" id="{B3ADC685-84EB-0DA9-503E-BBF88D92D250}"/>
              </a:ext>
            </a:extLst>
          </p:cNvPr>
          <p:cNvSpPr txBox="1"/>
          <p:nvPr/>
        </p:nvSpPr>
        <p:spPr>
          <a:xfrm>
            <a:off x="838198" y="3043208"/>
            <a:ext cx="5038893" cy="1115690"/>
          </a:xfrm>
          <a:prstGeom prst="rect">
            <a:avLst/>
          </a:prstGeom>
          <a:noFill/>
        </p:spPr>
        <p:txBody>
          <a:bodyPr wrap="square" rtlCol="0">
            <a:spAutoFit/>
          </a:bodyPr>
          <a:lstStyle/>
          <a:p>
            <a:pPr>
              <a:lnSpc>
                <a:spcPct val="120000"/>
              </a:lnSpc>
            </a:pPr>
            <a:r>
              <a:rPr kumimoji="1" lang="en-US" altLang="ja-JP" sz="1400" b="1" dirty="0">
                <a:solidFill>
                  <a:schemeClr val="accent1"/>
                </a:solidFill>
              </a:rPr>
              <a:t>Point</a:t>
            </a:r>
          </a:p>
          <a:p>
            <a:pPr marL="179388" indent="-179388">
              <a:lnSpc>
                <a:spcPct val="120000"/>
              </a:lnSpc>
              <a:buFont typeface="Verdana" panose="020B0604030504040204" pitchFamily="34" charset="0"/>
              <a:buChar char="›"/>
            </a:pPr>
            <a:r>
              <a:rPr kumimoji="1" lang="ja-JP" altLang="en-US" sz="1400" dirty="0"/>
              <a:t>ハンズオンで学べる技術系セミナーラインナップが豊富</a:t>
            </a:r>
            <a:endParaRPr kumimoji="1" lang="en-US" altLang="ja-JP" sz="1400" dirty="0"/>
          </a:p>
          <a:p>
            <a:pPr marL="179388" indent="-179388">
              <a:lnSpc>
                <a:spcPct val="120000"/>
              </a:lnSpc>
              <a:buFont typeface="Verdana" panose="020B0604030504040204" pitchFamily="34" charset="0"/>
              <a:buChar char="›"/>
            </a:pPr>
            <a:r>
              <a:rPr lang="en-US" altLang="ja-JP" sz="1400" dirty="0"/>
              <a:t>1</a:t>
            </a:r>
            <a:r>
              <a:rPr lang="ja-JP" altLang="en-US" sz="1400" dirty="0"/>
              <a:t>回完結、</a:t>
            </a:r>
            <a:r>
              <a:rPr lang="en-US" altLang="ja-JP" sz="1400" dirty="0"/>
              <a:t>3</a:t>
            </a:r>
            <a:r>
              <a:rPr lang="ja-JP" altLang="en-US" sz="1400" dirty="0"/>
              <a:t>時間から学べる少人数制・双方向レッスン</a:t>
            </a:r>
            <a:endParaRPr lang="en-US" altLang="ja-JP" sz="1400" dirty="0"/>
          </a:p>
          <a:p>
            <a:pPr marL="179388" indent="-179388">
              <a:lnSpc>
                <a:spcPct val="120000"/>
              </a:lnSpc>
              <a:buFont typeface="Verdana" panose="020B0604030504040204" pitchFamily="34" charset="0"/>
              <a:buChar char="›"/>
            </a:pPr>
            <a:r>
              <a:rPr kumimoji="1" lang="ja-JP" altLang="en-US" sz="1400" dirty="0"/>
              <a:t>既定の日程に加えて、リクエスト開催にも対応</a:t>
            </a:r>
          </a:p>
        </p:txBody>
      </p:sp>
      <p:sp>
        <p:nvSpPr>
          <p:cNvPr id="17" name="テキスト ボックス 16">
            <a:extLst>
              <a:ext uri="{FF2B5EF4-FFF2-40B4-BE49-F238E27FC236}">
                <a16:creationId xmlns:a16="http://schemas.microsoft.com/office/drawing/2014/main" id="{C022A99E-2232-1B7A-D02A-8EB18307A944}"/>
              </a:ext>
            </a:extLst>
          </p:cNvPr>
          <p:cNvSpPr txBox="1"/>
          <p:nvPr/>
        </p:nvSpPr>
        <p:spPr>
          <a:xfrm>
            <a:off x="6314907" y="3043208"/>
            <a:ext cx="5038893" cy="1115690"/>
          </a:xfrm>
          <a:prstGeom prst="rect">
            <a:avLst/>
          </a:prstGeom>
          <a:noFill/>
        </p:spPr>
        <p:txBody>
          <a:bodyPr wrap="square" rtlCol="0">
            <a:spAutoFit/>
          </a:bodyPr>
          <a:lstStyle/>
          <a:p>
            <a:pPr>
              <a:lnSpc>
                <a:spcPct val="120000"/>
              </a:lnSpc>
            </a:pPr>
            <a:r>
              <a:rPr kumimoji="1" lang="en-US" altLang="ja-JP" sz="1400" b="1" dirty="0">
                <a:solidFill>
                  <a:schemeClr val="accent1"/>
                </a:solidFill>
              </a:rPr>
              <a:t>Point</a:t>
            </a:r>
            <a:endParaRPr kumimoji="1" lang="en-US" altLang="ja-JP" sz="1400" dirty="0"/>
          </a:p>
          <a:p>
            <a:pPr marL="179388" indent="-179388">
              <a:lnSpc>
                <a:spcPct val="120000"/>
              </a:lnSpc>
              <a:buFont typeface="Verdana" panose="020B0604030504040204" pitchFamily="34" charset="0"/>
              <a:buChar char="›"/>
            </a:pPr>
            <a:r>
              <a:rPr kumimoji="1" lang="en-US" altLang="ja-JP" sz="1400" dirty="0"/>
              <a:t>IT</a:t>
            </a:r>
            <a:r>
              <a:rPr kumimoji="1" lang="ja-JP" altLang="en-US" sz="1400" dirty="0"/>
              <a:t>・情報処理や</a:t>
            </a:r>
            <a:r>
              <a:rPr kumimoji="1" lang="en-US" altLang="ja-JP" sz="1400" dirty="0"/>
              <a:t>CAD</a:t>
            </a:r>
            <a:r>
              <a:rPr kumimoji="1" lang="ja-JP" altLang="en-US" sz="1400" dirty="0"/>
              <a:t>、統計など技術系コンテンツが豊富</a:t>
            </a:r>
            <a:endParaRPr kumimoji="1" lang="en-US" altLang="ja-JP" sz="1400" dirty="0"/>
          </a:p>
          <a:p>
            <a:pPr marL="179388" indent="-179388">
              <a:lnSpc>
                <a:spcPct val="120000"/>
              </a:lnSpc>
              <a:buFont typeface="Verdana" panose="020B0604030504040204" pitchFamily="34" charset="0"/>
              <a:buChar char="›"/>
            </a:pPr>
            <a:r>
              <a:rPr lang="en-US" altLang="ja-JP" sz="1400" dirty="0"/>
              <a:t>1</a:t>
            </a:r>
            <a:r>
              <a:rPr lang="ja-JP" altLang="en-US" sz="1400" dirty="0"/>
              <a:t>動画</a:t>
            </a:r>
            <a:r>
              <a:rPr lang="en-US" altLang="ja-JP" sz="1400" dirty="0"/>
              <a:t>10</a:t>
            </a:r>
            <a:r>
              <a:rPr lang="ja-JP" altLang="en-US" sz="1400" dirty="0"/>
              <a:t>分程度のマイクロラーニングでスキマ時間を活用</a:t>
            </a:r>
            <a:endParaRPr lang="en-US" altLang="ja-JP" sz="1400" dirty="0"/>
          </a:p>
          <a:p>
            <a:pPr marL="179388" indent="-179388">
              <a:lnSpc>
                <a:spcPct val="120000"/>
              </a:lnSpc>
              <a:buFont typeface="Verdana" panose="020B0604030504040204" pitchFamily="34" charset="0"/>
              <a:buChar char="›"/>
            </a:pPr>
            <a:r>
              <a:rPr kumimoji="1" lang="ja-JP" altLang="en-US" sz="1400" dirty="0"/>
              <a:t>受講管理システムで受講状況確認や視聴時間の制限が可能</a:t>
            </a:r>
          </a:p>
        </p:txBody>
      </p:sp>
      <p:cxnSp>
        <p:nvCxnSpPr>
          <p:cNvPr id="21" name="直線コネクタ 20">
            <a:extLst>
              <a:ext uri="{FF2B5EF4-FFF2-40B4-BE49-F238E27FC236}">
                <a16:creationId xmlns:a16="http://schemas.microsoft.com/office/drawing/2014/main" id="{EF29FE43-EE9B-BD3C-82C8-DAA20B1745E1}"/>
              </a:ext>
            </a:extLst>
          </p:cNvPr>
          <p:cNvCxnSpPr>
            <a:cxnSpLocks/>
          </p:cNvCxnSpPr>
          <p:nvPr/>
        </p:nvCxnSpPr>
        <p:spPr>
          <a:xfrm>
            <a:off x="928688" y="1922124"/>
            <a:ext cx="49484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D4EDF23C-64FF-B0BB-1D25-5E32BA3CB8AB}"/>
              </a:ext>
            </a:extLst>
          </p:cNvPr>
          <p:cNvCxnSpPr>
            <a:cxnSpLocks/>
          </p:cNvCxnSpPr>
          <p:nvPr/>
        </p:nvCxnSpPr>
        <p:spPr>
          <a:xfrm>
            <a:off x="6379369" y="1922124"/>
            <a:ext cx="5080258"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DCEDCEF4-F74D-793E-1C01-DD855B07BDCC}"/>
              </a:ext>
            </a:extLst>
          </p:cNvPr>
          <p:cNvSpPr/>
          <p:nvPr/>
        </p:nvSpPr>
        <p:spPr>
          <a:xfrm>
            <a:off x="838198" y="4320254"/>
            <a:ext cx="3093286" cy="1936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just">
              <a:lnSpc>
                <a:spcPct val="120000"/>
              </a:lnSpc>
            </a:pPr>
            <a:r>
              <a:rPr kumimoji="1" lang="ja-JP" altLang="en-US" sz="1100" b="1" dirty="0">
                <a:solidFill>
                  <a:schemeClr val="accent1"/>
                </a:solidFill>
              </a:rPr>
              <a:t>ラインナップ</a:t>
            </a:r>
            <a:endParaRPr kumimoji="1" lang="en-US" altLang="ja-JP" sz="1100" b="1" dirty="0">
              <a:solidFill>
                <a:schemeClr val="accent1"/>
              </a:solidFill>
            </a:endParaRPr>
          </a:p>
          <a:p>
            <a:pPr algn="just">
              <a:lnSpc>
                <a:spcPct val="120000"/>
              </a:lnSpc>
            </a:pPr>
            <a:r>
              <a:rPr lang="en-US" altLang="ja-JP" sz="1100" dirty="0">
                <a:solidFill>
                  <a:schemeClr val="tx1"/>
                </a:solidFill>
              </a:rPr>
              <a:t>Excel</a:t>
            </a:r>
            <a:r>
              <a:rPr lang="ja-JP" altLang="en-US" sz="1100" dirty="0">
                <a:solidFill>
                  <a:schemeClr val="tx1"/>
                </a:solidFill>
              </a:rPr>
              <a:t>マクロ＆</a:t>
            </a:r>
            <a:r>
              <a:rPr lang="en-US" altLang="ja-JP" sz="1100" dirty="0">
                <a:solidFill>
                  <a:schemeClr val="tx1"/>
                </a:solidFill>
              </a:rPr>
              <a:t>VBA</a:t>
            </a:r>
            <a:r>
              <a:rPr lang="ja-JP" altLang="en-US" sz="1100" dirty="0">
                <a:solidFill>
                  <a:schemeClr val="tx1"/>
                </a:solidFill>
              </a:rPr>
              <a:t> </a:t>
            </a:r>
            <a:r>
              <a:rPr lang="en-US" altLang="ja-JP" sz="1100" dirty="0">
                <a:solidFill>
                  <a:schemeClr val="tx1"/>
                </a:solidFill>
              </a:rPr>
              <a:t>/ Excel</a:t>
            </a:r>
            <a:r>
              <a:rPr lang="ja-JP" altLang="en-US" sz="1100" dirty="0">
                <a:solidFill>
                  <a:schemeClr val="tx1"/>
                </a:solidFill>
              </a:rPr>
              <a:t>ショートカット</a:t>
            </a:r>
            <a:br>
              <a:rPr lang="en-US" altLang="ja-JP" sz="1100" dirty="0">
                <a:solidFill>
                  <a:schemeClr val="tx1"/>
                </a:solidFill>
              </a:rPr>
            </a:br>
            <a:r>
              <a:rPr lang="en-US" altLang="ja-JP" sz="1100" dirty="0">
                <a:solidFill>
                  <a:schemeClr val="tx1"/>
                </a:solidFill>
              </a:rPr>
              <a:t>Power Automate Desktop</a:t>
            </a:r>
            <a:r>
              <a:rPr lang="ja-JP" altLang="en-US" sz="1100" dirty="0">
                <a:solidFill>
                  <a:schemeClr val="tx1"/>
                </a:solidFill>
              </a:rPr>
              <a:t> </a:t>
            </a:r>
            <a:r>
              <a:rPr lang="en-US" altLang="ja-JP" sz="1100" dirty="0">
                <a:solidFill>
                  <a:schemeClr val="tx1"/>
                </a:solidFill>
              </a:rPr>
              <a:t>/ YouTube</a:t>
            </a:r>
            <a:r>
              <a:rPr lang="ja-JP" altLang="en-US" sz="1100" dirty="0">
                <a:solidFill>
                  <a:schemeClr val="tx1"/>
                </a:solidFill>
              </a:rPr>
              <a:t>動画制作 </a:t>
            </a:r>
            <a:r>
              <a:rPr lang="en-US" altLang="ja-JP" sz="1100" dirty="0">
                <a:solidFill>
                  <a:schemeClr val="tx1"/>
                </a:solidFill>
              </a:rPr>
              <a:t>/ Google</a:t>
            </a:r>
            <a:r>
              <a:rPr lang="ja-JP" altLang="en-US" sz="1100" dirty="0">
                <a:solidFill>
                  <a:schemeClr val="tx1"/>
                </a:solidFill>
              </a:rPr>
              <a:t>アナリティクス</a:t>
            </a:r>
            <a:r>
              <a:rPr lang="en-US" altLang="ja-JP" sz="1100" dirty="0">
                <a:solidFill>
                  <a:schemeClr val="tx1"/>
                </a:solidFill>
              </a:rPr>
              <a:t>4</a:t>
            </a:r>
            <a:r>
              <a:rPr lang="ja-JP" altLang="en-US" sz="1100" dirty="0">
                <a:solidFill>
                  <a:schemeClr val="tx1"/>
                </a:solidFill>
              </a:rPr>
              <a:t>で学ぶ</a:t>
            </a:r>
            <a:r>
              <a:rPr lang="en-US" altLang="ja-JP" sz="1100" dirty="0">
                <a:solidFill>
                  <a:schemeClr val="tx1"/>
                </a:solidFill>
              </a:rPr>
              <a:t>Web</a:t>
            </a:r>
            <a:r>
              <a:rPr lang="ja-JP" altLang="en-US" sz="1100" dirty="0">
                <a:solidFill>
                  <a:schemeClr val="tx1"/>
                </a:solidFill>
              </a:rPr>
              <a:t>マーケティング </a:t>
            </a:r>
            <a:r>
              <a:rPr lang="en-US" altLang="ja-JP" sz="1100" dirty="0">
                <a:solidFill>
                  <a:schemeClr val="tx1"/>
                </a:solidFill>
              </a:rPr>
              <a:t>/ </a:t>
            </a:r>
            <a:r>
              <a:rPr lang="ja-JP" altLang="en-US" sz="1100" dirty="0">
                <a:solidFill>
                  <a:schemeClr val="tx1"/>
                </a:solidFill>
              </a:rPr>
              <a:t>知りたいとこだけ</a:t>
            </a:r>
            <a:r>
              <a:rPr lang="en-US" altLang="ja-JP" sz="1100" dirty="0" err="1">
                <a:solidFill>
                  <a:schemeClr val="tx1"/>
                </a:solidFill>
              </a:rPr>
              <a:t>Jw_cad</a:t>
            </a:r>
            <a:r>
              <a:rPr lang="ja-JP" altLang="en-US" sz="1100" dirty="0">
                <a:solidFill>
                  <a:schemeClr val="tx1"/>
                </a:solidFill>
              </a:rPr>
              <a:t>入門 </a:t>
            </a:r>
            <a:r>
              <a:rPr lang="en-US" altLang="ja-JP" sz="1100" dirty="0">
                <a:solidFill>
                  <a:schemeClr val="tx1"/>
                </a:solidFill>
              </a:rPr>
              <a:t>/ </a:t>
            </a:r>
            <a:r>
              <a:rPr lang="ja-JP" altLang="en-US" sz="1100" dirty="0">
                <a:solidFill>
                  <a:schemeClr val="tx1"/>
                </a:solidFill>
              </a:rPr>
              <a:t>新人のための</a:t>
            </a:r>
            <a:r>
              <a:rPr lang="en-US" altLang="ja-JP" sz="1100" dirty="0">
                <a:solidFill>
                  <a:schemeClr val="tx1"/>
                </a:solidFill>
              </a:rPr>
              <a:t>CAD</a:t>
            </a:r>
            <a:r>
              <a:rPr lang="ja-JP" altLang="en-US" sz="1100" dirty="0">
                <a:solidFill>
                  <a:schemeClr val="tx1"/>
                </a:solidFill>
              </a:rPr>
              <a:t>業務演習</a:t>
            </a:r>
            <a:br>
              <a:rPr lang="en-US" altLang="ja-JP" sz="1100" dirty="0">
                <a:solidFill>
                  <a:schemeClr val="tx1"/>
                </a:solidFill>
              </a:rPr>
            </a:br>
            <a:r>
              <a:rPr lang="ja-JP" altLang="en-US" sz="1100" dirty="0">
                <a:solidFill>
                  <a:schemeClr val="tx1"/>
                </a:solidFill>
              </a:rPr>
              <a:t>実践</a:t>
            </a:r>
            <a:r>
              <a:rPr lang="en-US" altLang="ja-JP" sz="1100" dirty="0">
                <a:solidFill>
                  <a:schemeClr val="tx1"/>
                </a:solidFill>
              </a:rPr>
              <a:t>Git</a:t>
            </a:r>
            <a:r>
              <a:rPr lang="ja-JP" altLang="en-US" sz="1100" dirty="0">
                <a:solidFill>
                  <a:schemeClr val="tx1"/>
                </a:solidFill>
              </a:rPr>
              <a:t>講座 </a:t>
            </a:r>
            <a:r>
              <a:rPr lang="en-US" altLang="ja-JP" sz="1100" dirty="0">
                <a:solidFill>
                  <a:schemeClr val="tx1"/>
                </a:solidFill>
              </a:rPr>
              <a:t>/ </a:t>
            </a:r>
            <a:r>
              <a:rPr lang="ja-JP" altLang="en-US" sz="1100" dirty="0">
                <a:solidFill>
                  <a:schemeClr val="tx1"/>
                </a:solidFill>
              </a:rPr>
              <a:t>仕様書の読み方書き方 </a:t>
            </a:r>
            <a:r>
              <a:rPr lang="en-US" altLang="ja-JP" sz="1100" dirty="0">
                <a:solidFill>
                  <a:schemeClr val="tx1"/>
                </a:solidFill>
              </a:rPr>
              <a:t>/ </a:t>
            </a:r>
            <a:r>
              <a:rPr lang="ja-JP" altLang="en-US" sz="1100" dirty="0">
                <a:solidFill>
                  <a:schemeClr val="tx1"/>
                </a:solidFill>
              </a:rPr>
              <a:t>データ構造とアルゴリズム </a:t>
            </a:r>
            <a:r>
              <a:rPr lang="en-US" altLang="ja-JP" sz="1100" dirty="0" err="1">
                <a:solidFill>
                  <a:schemeClr val="tx1"/>
                </a:solidFill>
              </a:rPr>
              <a:t>etc</a:t>
            </a:r>
            <a:r>
              <a:rPr lang="en-US" altLang="ja-JP" sz="1100" dirty="0">
                <a:solidFill>
                  <a:schemeClr val="tx1"/>
                </a:solidFill>
              </a:rPr>
              <a:t>…</a:t>
            </a:r>
            <a:endParaRPr kumimoji="1" lang="ja-JP" altLang="en-US" sz="1100" dirty="0">
              <a:solidFill>
                <a:schemeClr val="tx1"/>
              </a:solidFill>
            </a:endParaRPr>
          </a:p>
        </p:txBody>
      </p:sp>
      <p:sp>
        <p:nvSpPr>
          <p:cNvPr id="27" name="正方形/長方形 26">
            <a:extLst>
              <a:ext uri="{FF2B5EF4-FFF2-40B4-BE49-F238E27FC236}">
                <a16:creationId xmlns:a16="http://schemas.microsoft.com/office/drawing/2014/main" id="{AEB10E32-4205-3468-52E0-F3BA1792EDB9}"/>
              </a:ext>
            </a:extLst>
          </p:cNvPr>
          <p:cNvSpPr/>
          <p:nvPr/>
        </p:nvSpPr>
        <p:spPr>
          <a:xfrm>
            <a:off x="6379369" y="4320254"/>
            <a:ext cx="3093286" cy="1936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just">
              <a:lnSpc>
                <a:spcPct val="120000"/>
              </a:lnSpc>
            </a:pPr>
            <a:r>
              <a:rPr kumimoji="1" lang="ja-JP" altLang="en-US" sz="1100" b="1" dirty="0">
                <a:solidFill>
                  <a:schemeClr val="accent1"/>
                </a:solidFill>
              </a:rPr>
              <a:t>ラインナップ</a:t>
            </a:r>
            <a:endParaRPr kumimoji="1" lang="en-US" altLang="ja-JP" sz="1100" b="1" dirty="0">
              <a:solidFill>
                <a:schemeClr val="accent1"/>
              </a:solidFill>
            </a:endParaRPr>
          </a:p>
          <a:p>
            <a:pPr algn="just">
              <a:lnSpc>
                <a:spcPct val="120000"/>
              </a:lnSpc>
            </a:pPr>
            <a:r>
              <a:rPr lang="en-US" altLang="ja-JP" sz="1100" dirty="0">
                <a:solidFill>
                  <a:schemeClr val="tx1"/>
                </a:solidFill>
              </a:rPr>
              <a:t>IT</a:t>
            </a:r>
            <a:r>
              <a:rPr lang="ja-JP" altLang="en-US" sz="1100" dirty="0">
                <a:solidFill>
                  <a:schemeClr val="tx1"/>
                </a:solidFill>
              </a:rPr>
              <a:t>パスポート対策 </a:t>
            </a:r>
            <a:r>
              <a:rPr lang="en-US" altLang="ja-JP" sz="1100" dirty="0">
                <a:solidFill>
                  <a:schemeClr val="tx1"/>
                </a:solidFill>
              </a:rPr>
              <a:t>/ </a:t>
            </a:r>
            <a:r>
              <a:rPr lang="ja-JP" altLang="en-US" sz="1100" dirty="0">
                <a:solidFill>
                  <a:schemeClr val="tx1"/>
                </a:solidFill>
              </a:rPr>
              <a:t>基本情報技術者試験対策 </a:t>
            </a:r>
            <a:r>
              <a:rPr lang="en-US" altLang="ja-JP" sz="1100" dirty="0">
                <a:solidFill>
                  <a:schemeClr val="tx1"/>
                </a:solidFill>
              </a:rPr>
              <a:t>/ </a:t>
            </a:r>
            <a:r>
              <a:rPr lang="ja-JP" altLang="en-US" sz="1100" dirty="0">
                <a:solidFill>
                  <a:schemeClr val="tx1"/>
                </a:solidFill>
              </a:rPr>
              <a:t>工業数学入門 </a:t>
            </a:r>
            <a:r>
              <a:rPr lang="en-US" altLang="ja-JP" sz="1100" dirty="0">
                <a:solidFill>
                  <a:schemeClr val="tx1"/>
                </a:solidFill>
              </a:rPr>
              <a:t>/ </a:t>
            </a:r>
            <a:r>
              <a:rPr lang="ja-JP" altLang="en-US" sz="1100" dirty="0">
                <a:solidFill>
                  <a:schemeClr val="tx1"/>
                </a:solidFill>
              </a:rPr>
              <a:t>データサイエンス基礎・応用 </a:t>
            </a:r>
            <a:r>
              <a:rPr lang="en-US" altLang="ja-JP" sz="1100" dirty="0">
                <a:solidFill>
                  <a:schemeClr val="tx1"/>
                </a:solidFill>
              </a:rPr>
              <a:t>/ </a:t>
            </a:r>
            <a:r>
              <a:rPr lang="ja-JP" altLang="en-US" sz="1100" dirty="0">
                <a:solidFill>
                  <a:schemeClr val="tx1"/>
                </a:solidFill>
              </a:rPr>
              <a:t>ネットワーク概論 </a:t>
            </a:r>
            <a:r>
              <a:rPr lang="en-US" altLang="ja-JP" sz="1100" dirty="0">
                <a:solidFill>
                  <a:schemeClr val="tx1"/>
                </a:solidFill>
              </a:rPr>
              <a:t>/ AI</a:t>
            </a:r>
            <a:r>
              <a:rPr lang="ja-JP" altLang="en-US" sz="1100" dirty="0">
                <a:solidFill>
                  <a:schemeClr val="tx1"/>
                </a:solidFill>
              </a:rPr>
              <a:t>・</a:t>
            </a:r>
            <a:r>
              <a:rPr lang="en-US" altLang="ja-JP" sz="1100" dirty="0">
                <a:solidFill>
                  <a:schemeClr val="tx1"/>
                </a:solidFill>
              </a:rPr>
              <a:t>IoT</a:t>
            </a:r>
            <a:r>
              <a:rPr lang="ja-JP" altLang="en-US" sz="1100" dirty="0">
                <a:solidFill>
                  <a:schemeClr val="tx1"/>
                </a:solidFill>
              </a:rPr>
              <a:t>概論</a:t>
            </a:r>
            <a:br>
              <a:rPr lang="en-US" altLang="ja-JP" sz="1100" dirty="0">
                <a:solidFill>
                  <a:schemeClr val="tx1"/>
                </a:solidFill>
              </a:rPr>
            </a:br>
            <a:r>
              <a:rPr lang="ja-JP" altLang="en-US" sz="1100" dirty="0">
                <a:solidFill>
                  <a:schemeClr val="tx1"/>
                </a:solidFill>
              </a:rPr>
              <a:t>クラウドコンピューティング概論 </a:t>
            </a:r>
            <a:r>
              <a:rPr lang="en-US" altLang="ja-JP" sz="1100" dirty="0">
                <a:solidFill>
                  <a:schemeClr val="tx1"/>
                </a:solidFill>
              </a:rPr>
              <a:t>/ </a:t>
            </a:r>
            <a:r>
              <a:rPr lang="ja-JP" altLang="en-US" sz="1100" dirty="0">
                <a:solidFill>
                  <a:schemeClr val="tx1"/>
                </a:solidFill>
              </a:rPr>
              <a:t>機械設計＆製図理論 </a:t>
            </a:r>
            <a:r>
              <a:rPr lang="en-US" altLang="ja-JP" sz="1100" dirty="0">
                <a:solidFill>
                  <a:schemeClr val="tx1"/>
                </a:solidFill>
              </a:rPr>
              <a:t>/ </a:t>
            </a:r>
            <a:r>
              <a:rPr lang="ja-JP" altLang="en-US" sz="1100" dirty="0">
                <a:solidFill>
                  <a:schemeClr val="tx1"/>
                </a:solidFill>
              </a:rPr>
              <a:t>建築理論 </a:t>
            </a:r>
            <a:r>
              <a:rPr lang="en-US" altLang="ja-JP" sz="1100" dirty="0">
                <a:solidFill>
                  <a:schemeClr val="tx1"/>
                </a:solidFill>
              </a:rPr>
              <a:t>/ BIM</a:t>
            </a:r>
            <a:r>
              <a:rPr lang="ja-JP" altLang="en-US" sz="1100" dirty="0">
                <a:solidFill>
                  <a:schemeClr val="tx1"/>
                </a:solidFill>
              </a:rPr>
              <a:t>概論</a:t>
            </a:r>
            <a:br>
              <a:rPr lang="en-US" altLang="ja-JP" sz="1100" dirty="0">
                <a:solidFill>
                  <a:schemeClr val="tx1"/>
                </a:solidFill>
              </a:rPr>
            </a:br>
            <a:r>
              <a:rPr lang="ja-JP" altLang="en-US" sz="1100" dirty="0">
                <a:solidFill>
                  <a:schemeClr val="tx1"/>
                </a:solidFill>
              </a:rPr>
              <a:t>電気・電子基礎 </a:t>
            </a:r>
            <a:r>
              <a:rPr lang="en-US" altLang="ja-JP" sz="1100" dirty="0">
                <a:solidFill>
                  <a:schemeClr val="tx1"/>
                </a:solidFill>
              </a:rPr>
              <a:t>/ </a:t>
            </a:r>
            <a:r>
              <a:rPr lang="ja-JP" altLang="en-US" sz="1100" dirty="0">
                <a:solidFill>
                  <a:schemeClr val="tx1"/>
                </a:solidFill>
              </a:rPr>
              <a:t>プロジェクトマネジメント基礎 </a:t>
            </a:r>
            <a:r>
              <a:rPr lang="en-US" altLang="ja-JP" sz="1100" dirty="0">
                <a:solidFill>
                  <a:schemeClr val="tx1"/>
                </a:solidFill>
              </a:rPr>
              <a:t>/ </a:t>
            </a:r>
            <a:r>
              <a:rPr lang="ja-JP" altLang="en-US" sz="1100" dirty="0">
                <a:solidFill>
                  <a:schemeClr val="tx1"/>
                </a:solidFill>
              </a:rPr>
              <a:t>品質管理基礎 </a:t>
            </a:r>
            <a:r>
              <a:rPr lang="en-US" altLang="ja-JP" sz="1100" dirty="0">
                <a:solidFill>
                  <a:schemeClr val="tx1"/>
                </a:solidFill>
              </a:rPr>
              <a:t>/ </a:t>
            </a:r>
            <a:r>
              <a:rPr lang="ja-JP" altLang="en-US" sz="1100" dirty="0">
                <a:solidFill>
                  <a:schemeClr val="tx1"/>
                </a:solidFill>
              </a:rPr>
              <a:t>デザイン理論 </a:t>
            </a:r>
            <a:r>
              <a:rPr lang="en-US" altLang="ja-JP" sz="1100" dirty="0" err="1">
                <a:solidFill>
                  <a:schemeClr val="tx1"/>
                </a:solidFill>
              </a:rPr>
              <a:t>etc</a:t>
            </a:r>
            <a:r>
              <a:rPr lang="en-US" altLang="ja-JP" sz="1100" dirty="0">
                <a:solidFill>
                  <a:schemeClr val="tx1"/>
                </a:solidFill>
              </a:rPr>
              <a:t>…</a:t>
            </a:r>
            <a:endParaRPr kumimoji="1" lang="ja-JP" altLang="en-US" sz="1100" dirty="0">
              <a:solidFill>
                <a:schemeClr val="tx1"/>
              </a:solidFill>
            </a:endParaRPr>
          </a:p>
        </p:txBody>
      </p:sp>
      <p:cxnSp>
        <p:nvCxnSpPr>
          <p:cNvPr id="29" name="直線コネクタ 28">
            <a:extLst>
              <a:ext uri="{FF2B5EF4-FFF2-40B4-BE49-F238E27FC236}">
                <a16:creationId xmlns:a16="http://schemas.microsoft.com/office/drawing/2014/main" id="{AA50EE65-E51F-7CE3-C141-EE71B9B8FEFB}"/>
              </a:ext>
            </a:extLst>
          </p:cNvPr>
          <p:cNvCxnSpPr/>
          <p:nvPr/>
        </p:nvCxnSpPr>
        <p:spPr>
          <a:xfrm>
            <a:off x="1551482" y="3206315"/>
            <a:ext cx="43256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B8C5FCC-DB6F-BE0F-4242-750C7DF16691}"/>
              </a:ext>
            </a:extLst>
          </p:cNvPr>
          <p:cNvCxnSpPr>
            <a:cxnSpLocks/>
          </p:cNvCxnSpPr>
          <p:nvPr/>
        </p:nvCxnSpPr>
        <p:spPr>
          <a:xfrm>
            <a:off x="7028187" y="3206315"/>
            <a:ext cx="443144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2478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A6F6206-24BB-EF8E-FF8C-C5B972EF5FF7}"/>
              </a:ext>
            </a:extLst>
          </p:cNvPr>
          <p:cNvSpPr txBox="1"/>
          <p:nvPr/>
        </p:nvSpPr>
        <p:spPr>
          <a:xfrm>
            <a:off x="930531" y="1926844"/>
            <a:ext cx="1428596" cy="461665"/>
          </a:xfrm>
          <a:prstGeom prst="rect">
            <a:avLst/>
          </a:prstGeom>
          <a:noFill/>
        </p:spPr>
        <p:txBody>
          <a:bodyPr wrap="none" rtlCol="0">
            <a:spAutoFit/>
          </a:bodyPr>
          <a:lstStyle/>
          <a:p>
            <a:r>
              <a:rPr kumimoji="1" lang="en-US" altLang="ja-JP" sz="2400" b="1" i="1" dirty="0">
                <a:solidFill>
                  <a:schemeClr val="accent1">
                    <a:lumMod val="20000"/>
                    <a:lumOff val="80000"/>
                  </a:schemeClr>
                </a:solidFill>
                <a:latin typeface="ＭＳ 明朝" panose="02020609040205080304" pitchFamily="17" charset="-128"/>
                <a:ea typeface="ＭＳ 明朝" panose="02020609040205080304" pitchFamily="17" charset="-128"/>
              </a:rPr>
              <a:t>Solution</a:t>
            </a:r>
            <a:endParaRPr kumimoji="1" lang="ja-JP" altLang="en-US" sz="2400" b="1" i="1" dirty="0">
              <a:solidFill>
                <a:schemeClr val="accent1">
                  <a:lumMod val="20000"/>
                  <a:lumOff val="80000"/>
                </a:schemeClr>
              </a:solidFill>
              <a:latin typeface="ＭＳ 明朝" panose="02020609040205080304" pitchFamily="17" charset="-128"/>
              <a:ea typeface="ＭＳ 明朝" panose="02020609040205080304" pitchFamily="17" charset="-128"/>
            </a:endParaRPr>
          </a:p>
        </p:txBody>
      </p:sp>
      <p:pic>
        <p:nvPicPr>
          <p:cNvPr id="5" name="図 4" descr="人, 男, テーブル, 座る が含まれている画像&#10;&#10;自動的に生成された説明">
            <a:extLst>
              <a:ext uri="{FF2B5EF4-FFF2-40B4-BE49-F238E27FC236}">
                <a16:creationId xmlns:a16="http://schemas.microsoft.com/office/drawing/2014/main" id="{47DD8F66-5846-4B86-BA49-05E6139563DE}"/>
              </a:ext>
            </a:extLst>
          </p:cNvPr>
          <p:cNvPicPr>
            <a:picLocks noChangeAspect="1"/>
          </p:cNvPicPr>
          <p:nvPr/>
        </p:nvPicPr>
        <p:blipFill rotWithShape="1">
          <a:blip r:embed="rId2" cstate="screen">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7716129" y="0"/>
            <a:ext cx="4475871" cy="6858000"/>
          </a:xfrm>
          <a:prstGeom prst="rect">
            <a:avLst/>
          </a:prstGeom>
        </p:spPr>
      </p:pic>
      <p:sp>
        <p:nvSpPr>
          <p:cNvPr id="6" name="テキスト ボックス 5">
            <a:extLst>
              <a:ext uri="{FF2B5EF4-FFF2-40B4-BE49-F238E27FC236}">
                <a16:creationId xmlns:a16="http://schemas.microsoft.com/office/drawing/2014/main" id="{F3723D22-AF2B-4746-9B22-33B20F4A0AC2}"/>
              </a:ext>
            </a:extLst>
          </p:cNvPr>
          <p:cNvSpPr txBox="1"/>
          <p:nvPr/>
        </p:nvSpPr>
        <p:spPr>
          <a:xfrm>
            <a:off x="1466784" y="2089901"/>
            <a:ext cx="4742004" cy="1104918"/>
          </a:xfrm>
          <a:prstGeom prst="rect">
            <a:avLst/>
          </a:prstGeom>
          <a:noFill/>
        </p:spPr>
        <p:txBody>
          <a:bodyPr wrap="none" rtlCol="0">
            <a:spAutoFit/>
          </a:bodyPr>
          <a:lstStyle/>
          <a:p>
            <a:pPr algn="ctr">
              <a:lnSpc>
                <a:spcPct val="120000"/>
              </a:lnSpc>
            </a:pPr>
            <a:r>
              <a:rPr kumimoji="1" lang="ja-JP" altLang="en-US" sz="2800" dirty="0"/>
              <a:t>「</a:t>
            </a:r>
            <a:r>
              <a:rPr kumimoji="1" lang="ja-JP" altLang="en-US" sz="2800" dirty="0">
                <a:solidFill>
                  <a:schemeClr val="accent1"/>
                </a:solidFill>
              </a:rPr>
              <a:t>戦略的な人材育成</a:t>
            </a:r>
            <a:r>
              <a:rPr lang="ja-JP" altLang="en-US" sz="2800" dirty="0"/>
              <a:t>」</a:t>
            </a:r>
            <a:r>
              <a:rPr lang="ja-JP" altLang="en-US" sz="2600" dirty="0"/>
              <a:t>が</a:t>
            </a:r>
            <a:endParaRPr lang="en-US" altLang="ja-JP" sz="2600" dirty="0"/>
          </a:p>
          <a:p>
            <a:pPr algn="ctr">
              <a:lnSpc>
                <a:spcPct val="120000"/>
              </a:lnSpc>
            </a:pPr>
            <a:r>
              <a:rPr kumimoji="1" lang="ja-JP" altLang="en-US" sz="2800" dirty="0"/>
              <a:t>貴社</a:t>
            </a:r>
            <a:r>
              <a:rPr kumimoji="1" lang="ja-JP" altLang="en-US" sz="2600" dirty="0"/>
              <a:t>の</a:t>
            </a:r>
            <a:r>
              <a:rPr kumimoji="1" lang="ja-JP" altLang="en-US" sz="2800" dirty="0"/>
              <a:t>成長</a:t>
            </a:r>
            <a:r>
              <a:rPr kumimoji="1" lang="ja-JP" altLang="en-US" sz="2600" dirty="0"/>
              <a:t>を</a:t>
            </a:r>
            <a:r>
              <a:rPr kumimoji="1" lang="ja-JP" altLang="en-US" sz="2800" dirty="0"/>
              <a:t>実現</a:t>
            </a:r>
            <a:r>
              <a:rPr kumimoji="1" lang="ja-JP" altLang="en-US" sz="2600" dirty="0"/>
              <a:t>する</a:t>
            </a:r>
            <a:r>
              <a:rPr kumimoji="1" lang="ja-JP" altLang="en-US" sz="2800" dirty="0">
                <a:solidFill>
                  <a:schemeClr val="accent1"/>
                </a:solidFill>
              </a:rPr>
              <a:t>鍵</a:t>
            </a:r>
            <a:r>
              <a:rPr kumimoji="1" lang="ja-JP" altLang="en-US" sz="2600" dirty="0"/>
              <a:t>に</a:t>
            </a:r>
            <a:r>
              <a:rPr kumimoji="1" lang="en-US" altLang="ja-JP" sz="2600" dirty="0"/>
              <a:t>…</a:t>
            </a:r>
          </a:p>
        </p:txBody>
      </p:sp>
      <p:sp>
        <p:nvSpPr>
          <p:cNvPr id="7" name="テキスト ボックス 6">
            <a:extLst>
              <a:ext uri="{FF2B5EF4-FFF2-40B4-BE49-F238E27FC236}">
                <a16:creationId xmlns:a16="http://schemas.microsoft.com/office/drawing/2014/main" id="{53C891C1-8848-432E-8AB0-FDD24F83B4DF}"/>
              </a:ext>
            </a:extLst>
          </p:cNvPr>
          <p:cNvSpPr txBox="1"/>
          <p:nvPr/>
        </p:nvSpPr>
        <p:spPr>
          <a:xfrm>
            <a:off x="601018" y="3431605"/>
            <a:ext cx="6473536" cy="1557349"/>
          </a:xfrm>
          <a:prstGeom prst="rect">
            <a:avLst/>
          </a:prstGeom>
          <a:noFill/>
        </p:spPr>
        <p:txBody>
          <a:bodyPr wrap="square" rtlCol="0">
            <a:spAutoFit/>
          </a:bodyPr>
          <a:lstStyle/>
          <a:p>
            <a:pPr algn="just">
              <a:lnSpc>
                <a:spcPct val="120000"/>
              </a:lnSpc>
            </a:pPr>
            <a:r>
              <a:rPr lang="ja-JP" altLang="en-US" sz="1600" dirty="0"/>
              <a:t>変化の激しいビジネスの世界で常に成長し続ける企業となるためには、その礎となる人材の育成が不可欠です。</a:t>
            </a:r>
            <a:r>
              <a:rPr lang="en-US" altLang="ja-JP" sz="1600" dirty="0"/>
              <a:t>Win</a:t>
            </a:r>
            <a:r>
              <a:rPr lang="ja-JP" altLang="en-US" sz="1600" dirty="0"/>
              <a:t>スクールでは年間約</a:t>
            </a:r>
            <a:r>
              <a:rPr lang="en-US" altLang="ja-JP" sz="1600" dirty="0"/>
              <a:t>1500</a:t>
            </a:r>
            <a:r>
              <a:rPr lang="ja-JP" altLang="en-US" sz="1600" dirty="0"/>
              <a:t>社、</a:t>
            </a:r>
            <a:r>
              <a:rPr lang="en-US" altLang="ja-JP" sz="1600" dirty="0"/>
              <a:t>1</a:t>
            </a:r>
            <a:r>
              <a:rPr lang="ja-JP" altLang="en-US" sz="1600" dirty="0"/>
              <a:t>万人以上の企業研修で培ったノウハウと</a:t>
            </a:r>
            <a:r>
              <a:rPr lang="en-US" altLang="ja-JP" sz="1600" dirty="0"/>
              <a:t>400</a:t>
            </a:r>
            <a:r>
              <a:rPr lang="ja-JP" altLang="en-US" sz="1600" dirty="0"/>
              <a:t>種類以上ある講座・コースから、貴社の事業戦略に即した最適な人材育成プランを立案します。</a:t>
            </a:r>
            <a:endParaRPr kumimoji="1" lang="ja-JP" altLang="en-US" sz="1600" dirty="0"/>
          </a:p>
        </p:txBody>
      </p:sp>
      <p:sp>
        <p:nvSpPr>
          <p:cNvPr id="8" name="フッター プレースホルダー 7">
            <a:extLst>
              <a:ext uri="{FF2B5EF4-FFF2-40B4-BE49-F238E27FC236}">
                <a16:creationId xmlns:a16="http://schemas.microsoft.com/office/drawing/2014/main" id="{3792E735-ED0D-4F30-856D-8991E9E5B39E}"/>
              </a:ext>
            </a:extLst>
          </p:cNvPr>
          <p:cNvSpPr>
            <a:spLocks noGrp="1"/>
          </p:cNvSpPr>
          <p:nvPr>
            <p:ph type="ftr" sz="quarter" idx="10"/>
          </p:nvPr>
        </p:nvSpPr>
        <p:spPr/>
        <p:txBody>
          <a:bodyPr/>
          <a:lstStyle/>
          <a:p>
            <a:r>
              <a:rPr kumimoji="1" lang="en-US" altLang="ja-JP"/>
              <a:t>© PC Assist. All Rights Reserved.</a:t>
            </a:r>
            <a:endParaRPr kumimoji="1" lang="ja-JP" altLang="en-US" dirty="0"/>
          </a:p>
        </p:txBody>
      </p:sp>
      <p:sp>
        <p:nvSpPr>
          <p:cNvPr id="9" name="スライド番号プレースホルダー 8">
            <a:extLst>
              <a:ext uri="{FF2B5EF4-FFF2-40B4-BE49-F238E27FC236}">
                <a16:creationId xmlns:a16="http://schemas.microsoft.com/office/drawing/2014/main" id="{4C9AA448-7090-4C07-AC46-C12AC3A3053F}"/>
              </a:ext>
            </a:extLst>
          </p:cNvPr>
          <p:cNvSpPr>
            <a:spLocks noGrp="1"/>
          </p:cNvSpPr>
          <p:nvPr>
            <p:ph type="sldNum" sz="quarter" idx="11"/>
          </p:nvPr>
        </p:nvSpPr>
        <p:spPr/>
        <p:txBody>
          <a:bodyPr/>
          <a:lstStyle/>
          <a:p>
            <a:fld id="{3B1C3366-121C-49D0-A3A8-72FC94AD02ED}" type="slidenum">
              <a:rPr kumimoji="1" lang="ja-JP" altLang="en-US" smtClean="0">
                <a:solidFill>
                  <a:schemeClr val="bg1"/>
                </a:solidFill>
              </a:rPr>
              <a:t>10</a:t>
            </a:fld>
            <a:endParaRPr kumimoji="1" lang="ja-JP" altLang="en-US" dirty="0">
              <a:solidFill>
                <a:schemeClr val="bg1"/>
              </a:solidFill>
            </a:endParaRPr>
          </a:p>
        </p:txBody>
      </p:sp>
      <p:sp>
        <p:nvSpPr>
          <p:cNvPr id="10" name="正方形/長方形 9">
            <a:extLst>
              <a:ext uri="{FF2B5EF4-FFF2-40B4-BE49-F238E27FC236}">
                <a16:creationId xmlns:a16="http://schemas.microsoft.com/office/drawing/2014/main" id="{B0936B8F-4D66-4929-80D9-67483EDC1864}"/>
              </a:ext>
            </a:extLst>
          </p:cNvPr>
          <p:cNvSpPr/>
          <p:nvPr/>
        </p:nvSpPr>
        <p:spPr>
          <a:xfrm>
            <a:off x="0" y="601887"/>
            <a:ext cx="6096000" cy="62503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216000" rtlCol="0" anchor="ctr"/>
          <a:lstStyle/>
          <a:p>
            <a:pPr algn="r"/>
            <a:r>
              <a:rPr kumimoji="1" lang="ja-JP" altLang="en-US" sz="2000" dirty="0"/>
              <a:t>人材育成ソリューションのご案内</a:t>
            </a:r>
          </a:p>
        </p:txBody>
      </p:sp>
    </p:spTree>
    <p:extLst>
      <p:ext uri="{BB962C8B-B14F-4D97-AF65-F5344CB8AC3E}">
        <p14:creationId xmlns:p14="http://schemas.microsoft.com/office/powerpoint/2010/main" val="3243035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descr="ダイアグラム&#10;&#10;自動的に生成された説明">
            <a:extLst>
              <a:ext uri="{FF2B5EF4-FFF2-40B4-BE49-F238E27FC236}">
                <a16:creationId xmlns:a16="http://schemas.microsoft.com/office/drawing/2014/main" id="{4DBF1668-D200-4F54-BC51-9C6BA7174B16}"/>
              </a:ext>
            </a:extLst>
          </p:cNvPr>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527115" y="1859159"/>
            <a:ext cx="4171327" cy="3627241"/>
          </a:xfrm>
        </p:spPr>
      </p:pic>
      <p:sp>
        <p:nvSpPr>
          <p:cNvPr id="2" name="タイトル 1">
            <a:extLst>
              <a:ext uri="{FF2B5EF4-FFF2-40B4-BE49-F238E27FC236}">
                <a16:creationId xmlns:a16="http://schemas.microsoft.com/office/drawing/2014/main" id="{0C47EA5B-606C-42C5-ABB4-E8E5C38A577C}"/>
              </a:ext>
            </a:extLst>
          </p:cNvPr>
          <p:cNvSpPr>
            <a:spLocks noGrp="1"/>
          </p:cNvSpPr>
          <p:nvPr>
            <p:ph type="title"/>
          </p:nvPr>
        </p:nvSpPr>
        <p:spPr/>
        <p:txBody>
          <a:bodyPr/>
          <a:lstStyle/>
          <a:p>
            <a:r>
              <a:rPr lang="en-US" altLang="ja-JP" dirty="0"/>
              <a:t>Win</a:t>
            </a:r>
            <a:r>
              <a:rPr lang="ja-JP" altLang="en-US" dirty="0"/>
              <a:t>スクールが提案する「</a:t>
            </a:r>
            <a:r>
              <a:rPr lang="ja-JP" altLang="en-US" dirty="0">
                <a:solidFill>
                  <a:schemeClr val="accent1"/>
                </a:solidFill>
              </a:rPr>
              <a:t>人材育成ソリューション</a:t>
            </a:r>
            <a:r>
              <a:rPr lang="ja-JP" altLang="en-US" dirty="0"/>
              <a:t>」</a:t>
            </a:r>
          </a:p>
        </p:txBody>
      </p:sp>
      <p:sp>
        <p:nvSpPr>
          <p:cNvPr id="8" name="テキスト ボックス 7">
            <a:extLst>
              <a:ext uri="{FF2B5EF4-FFF2-40B4-BE49-F238E27FC236}">
                <a16:creationId xmlns:a16="http://schemas.microsoft.com/office/drawing/2014/main" id="{945B6363-5EA1-459E-9C08-9B5F9E9EE53B}"/>
              </a:ext>
            </a:extLst>
          </p:cNvPr>
          <p:cNvSpPr txBox="1"/>
          <p:nvPr/>
        </p:nvSpPr>
        <p:spPr>
          <a:xfrm>
            <a:off x="4815492" y="2063805"/>
            <a:ext cx="6760623" cy="960263"/>
          </a:xfrm>
          <a:prstGeom prst="rect">
            <a:avLst/>
          </a:prstGeom>
          <a:noFill/>
        </p:spPr>
        <p:txBody>
          <a:bodyPr wrap="square" rtlCol="0">
            <a:spAutoFit/>
          </a:bodyPr>
          <a:lstStyle/>
          <a:p>
            <a:pPr>
              <a:lnSpc>
                <a:spcPct val="120000"/>
              </a:lnSpc>
            </a:pPr>
            <a:r>
              <a:rPr kumimoji="1" lang="en-US" altLang="ja-JP" sz="2400" b="1" dirty="0"/>
              <a:t>Win</a:t>
            </a:r>
            <a:r>
              <a:rPr kumimoji="1" lang="ja-JP" altLang="en-US" sz="2400" b="1" dirty="0"/>
              <a:t>スクール独自の人材育成ソリューションで</a:t>
            </a:r>
            <a:endParaRPr kumimoji="1" lang="en-US" altLang="ja-JP" sz="2400" b="1" dirty="0"/>
          </a:p>
          <a:p>
            <a:pPr>
              <a:lnSpc>
                <a:spcPct val="120000"/>
              </a:lnSpc>
            </a:pPr>
            <a:r>
              <a:rPr kumimoji="1" lang="ja-JP" altLang="en-US" sz="2400" b="1" dirty="0"/>
              <a:t>貴社研修の</a:t>
            </a:r>
            <a:r>
              <a:rPr kumimoji="1" lang="ja-JP" altLang="en-US" sz="2400" b="1" dirty="0">
                <a:solidFill>
                  <a:schemeClr val="accent1"/>
                </a:solidFill>
              </a:rPr>
              <a:t>可視化</a:t>
            </a:r>
            <a:r>
              <a:rPr kumimoji="1" lang="en-US" altLang="ja-JP" sz="2400" b="1" dirty="0">
                <a:solidFill>
                  <a:schemeClr val="accent1"/>
                </a:solidFill>
              </a:rPr>
              <a:t>×</a:t>
            </a:r>
            <a:r>
              <a:rPr kumimoji="1" lang="ja-JP" altLang="en-US" sz="2400" b="1" dirty="0">
                <a:solidFill>
                  <a:schemeClr val="accent1"/>
                </a:solidFill>
              </a:rPr>
              <a:t>立案</a:t>
            </a:r>
            <a:r>
              <a:rPr kumimoji="1" lang="en-US" altLang="ja-JP" sz="2400" b="1" dirty="0">
                <a:solidFill>
                  <a:schemeClr val="accent1"/>
                </a:solidFill>
              </a:rPr>
              <a:t>×</a:t>
            </a:r>
            <a:r>
              <a:rPr kumimoji="1" lang="ja-JP" altLang="en-US" sz="2400" b="1" dirty="0">
                <a:solidFill>
                  <a:schemeClr val="accent1"/>
                </a:solidFill>
              </a:rPr>
              <a:t>実現</a:t>
            </a:r>
            <a:r>
              <a:rPr kumimoji="1" lang="ja-JP" altLang="en-US" sz="2400" b="1" dirty="0"/>
              <a:t>をサポート</a:t>
            </a:r>
          </a:p>
        </p:txBody>
      </p:sp>
      <p:sp>
        <p:nvSpPr>
          <p:cNvPr id="9" name="テキスト ボックス 8">
            <a:extLst>
              <a:ext uri="{FF2B5EF4-FFF2-40B4-BE49-F238E27FC236}">
                <a16:creationId xmlns:a16="http://schemas.microsoft.com/office/drawing/2014/main" id="{8287D7EE-78CF-4517-A9E5-D3B6B381B850}"/>
              </a:ext>
            </a:extLst>
          </p:cNvPr>
          <p:cNvSpPr txBox="1"/>
          <p:nvPr/>
        </p:nvSpPr>
        <p:spPr>
          <a:xfrm>
            <a:off x="4907795" y="3279447"/>
            <a:ext cx="6576015" cy="2006703"/>
          </a:xfrm>
          <a:prstGeom prst="rect">
            <a:avLst/>
          </a:prstGeom>
          <a:noFill/>
        </p:spPr>
        <p:txBody>
          <a:bodyPr wrap="square" rtlCol="0">
            <a:spAutoFit/>
          </a:bodyPr>
          <a:lstStyle/>
          <a:p>
            <a:pPr marL="285750" indent="-285750">
              <a:lnSpc>
                <a:spcPct val="120000"/>
              </a:lnSpc>
              <a:spcBef>
                <a:spcPts val="600"/>
              </a:spcBef>
              <a:buFont typeface="Wingdings" panose="05000000000000000000" pitchFamily="2" charset="2"/>
              <a:buChar char="ü"/>
            </a:pPr>
            <a:r>
              <a:rPr kumimoji="1" lang="ja-JP" altLang="en-US" sz="1600" dirty="0"/>
              <a:t>「</a:t>
            </a:r>
            <a:r>
              <a:rPr kumimoji="1" lang="ja-JP" altLang="en-US" sz="1600" b="1" dirty="0">
                <a:solidFill>
                  <a:schemeClr val="accent1"/>
                </a:solidFill>
              </a:rPr>
              <a:t>スキルチェックテスト</a:t>
            </a:r>
            <a:r>
              <a:rPr kumimoji="1" lang="ja-JP" altLang="en-US" sz="1600" dirty="0"/>
              <a:t>」</a:t>
            </a:r>
            <a:r>
              <a:rPr kumimoji="1" lang="ja-JP" altLang="en-US" sz="1600" b="1" dirty="0"/>
              <a:t>による可視化</a:t>
            </a:r>
            <a:br>
              <a:rPr kumimoji="1" lang="en-US" altLang="ja-JP" sz="1600" dirty="0"/>
            </a:br>
            <a:r>
              <a:rPr kumimoji="1" lang="ja-JP" altLang="en-US" sz="1600" dirty="0"/>
              <a:t>現状把握と研修後の効果測定により受講者の課題を可視化</a:t>
            </a:r>
          </a:p>
          <a:p>
            <a:pPr marL="285750" indent="-285750">
              <a:lnSpc>
                <a:spcPct val="120000"/>
              </a:lnSpc>
              <a:spcBef>
                <a:spcPts val="600"/>
              </a:spcBef>
              <a:buFont typeface="Wingdings" panose="05000000000000000000" pitchFamily="2" charset="2"/>
              <a:buChar char="ü"/>
            </a:pPr>
            <a:r>
              <a:rPr kumimoji="1" lang="ja-JP" altLang="en-US" sz="1600" dirty="0"/>
              <a:t>「</a:t>
            </a:r>
            <a:r>
              <a:rPr kumimoji="1" lang="ja-JP" altLang="en-US" sz="1600" b="1" dirty="0">
                <a:solidFill>
                  <a:schemeClr val="accent1"/>
                </a:solidFill>
              </a:rPr>
              <a:t>講座マップ</a:t>
            </a:r>
            <a:r>
              <a:rPr kumimoji="1" lang="ja-JP" altLang="en-US" sz="1600" dirty="0"/>
              <a:t>」</a:t>
            </a:r>
            <a:r>
              <a:rPr kumimoji="1" lang="ja-JP" altLang="en-US" sz="1600" b="1" dirty="0"/>
              <a:t>による人材育成プランの立案</a:t>
            </a:r>
            <a:br>
              <a:rPr kumimoji="1" lang="en-US" altLang="ja-JP" sz="1600" dirty="0"/>
            </a:br>
            <a:r>
              <a:rPr kumimoji="1" lang="en-US" altLang="ja-JP" sz="1600" dirty="0"/>
              <a:t>400</a:t>
            </a:r>
            <a:r>
              <a:rPr kumimoji="1" lang="ja-JP" altLang="en-US" sz="1600" dirty="0"/>
              <a:t>種以上の講座・コースから貴社事業に沿った育成プランを立案</a:t>
            </a:r>
          </a:p>
          <a:p>
            <a:pPr marL="285750" indent="-285750">
              <a:lnSpc>
                <a:spcPct val="120000"/>
              </a:lnSpc>
              <a:spcBef>
                <a:spcPts val="600"/>
              </a:spcBef>
              <a:buFont typeface="Wingdings" panose="05000000000000000000" pitchFamily="2" charset="2"/>
              <a:buChar char="ü"/>
            </a:pPr>
            <a:r>
              <a:rPr kumimoji="1" lang="ja-JP" altLang="en-US" sz="1600" b="1" dirty="0"/>
              <a:t>人材育成プランに沿った</a:t>
            </a:r>
            <a:r>
              <a:rPr kumimoji="1" lang="ja-JP" altLang="en-US" sz="1600" b="1" dirty="0">
                <a:solidFill>
                  <a:schemeClr val="accent1"/>
                </a:solidFill>
              </a:rPr>
              <a:t>研修の実現</a:t>
            </a:r>
            <a:br>
              <a:rPr kumimoji="1" lang="en-US" altLang="ja-JP" sz="1600" dirty="0"/>
            </a:br>
            <a:r>
              <a:rPr kumimoji="1" lang="ja-JP" altLang="en-US" sz="1600" dirty="0"/>
              <a:t>受講規模や研修内容に合わせて最適な研修方法を提案</a:t>
            </a:r>
          </a:p>
        </p:txBody>
      </p:sp>
      <p:sp>
        <p:nvSpPr>
          <p:cNvPr id="12" name="テキスト ボックス 11">
            <a:extLst>
              <a:ext uri="{FF2B5EF4-FFF2-40B4-BE49-F238E27FC236}">
                <a16:creationId xmlns:a16="http://schemas.microsoft.com/office/drawing/2014/main" id="{C3A1DD57-27A7-4D05-A14B-9963D6D5E098}"/>
              </a:ext>
            </a:extLst>
          </p:cNvPr>
          <p:cNvSpPr txBox="1"/>
          <p:nvPr/>
        </p:nvSpPr>
        <p:spPr>
          <a:xfrm>
            <a:off x="1340110" y="1909916"/>
            <a:ext cx="723275" cy="307777"/>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kumimoji="1" lang="ja-JP" altLang="en-US" sz="1400" b="1" dirty="0">
                <a:solidFill>
                  <a:schemeClr val="accent6"/>
                </a:solidFill>
              </a:rPr>
              <a:t>可視化</a:t>
            </a:r>
          </a:p>
        </p:txBody>
      </p:sp>
      <p:sp>
        <p:nvSpPr>
          <p:cNvPr id="17" name="テキスト ボックス 16">
            <a:extLst>
              <a:ext uri="{FF2B5EF4-FFF2-40B4-BE49-F238E27FC236}">
                <a16:creationId xmlns:a16="http://schemas.microsoft.com/office/drawing/2014/main" id="{30327024-A4EE-475B-9EE6-A4FBDC9C6F62}"/>
              </a:ext>
            </a:extLst>
          </p:cNvPr>
          <p:cNvSpPr txBox="1"/>
          <p:nvPr/>
        </p:nvSpPr>
        <p:spPr>
          <a:xfrm>
            <a:off x="4213228" y="5132261"/>
            <a:ext cx="543739" cy="307777"/>
          </a:xfrm>
          <a:prstGeom prst="rect">
            <a:avLst/>
          </a:prstGeom>
          <a:solidFill>
            <a:sysClr val="window" lastClr="FFFFFF"/>
          </a:solidFill>
          <a:ln w="12700" cap="flat" cmpd="sng" algn="ctr">
            <a:solidFill>
              <a:srgbClr val="487CBA"/>
            </a:solidFill>
            <a:prstDash val="solid"/>
            <a:miter lim="800000"/>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487CBA"/>
                </a:solidFill>
                <a:effectLst/>
                <a:uLnTx/>
                <a:uFillTx/>
                <a:latin typeface="Calibri" panose="020F0502020204030204"/>
                <a:ea typeface="メイリオ" panose="020B0604030504040204" pitchFamily="50" charset="-128"/>
                <a:cs typeface="+mn-cs"/>
              </a:rPr>
              <a:t>立案</a:t>
            </a:r>
          </a:p>
        </p:txBody>
      </p:sp>
      <p:sp>
        <p:nvSpPr>
          <p:cNvPr id="18" name="テキスト ボックス 17">
            <a:extLst>
              <a:ext uri="{FF2B5EF4-FFF2-40B4-BE49-F238E27FC236}">
                <a16:creationId xmlns:a16="http://schemas.microsoft.com/office/drawing/2014/main" id="{37DA12DE-7E8C-4E86-8A98-6F0DD0EEC185}"/>
              </a:ext>
            </a:extLst>
          </p:cNvPr>
          <p:cNvSpPr txBox="1"/>
          <p:nvPr/>
        </p:nvSpPr>
        <p:spPr>
          <a:xfrm>
            <a:off x="436320" y="5132260"/>
            <a:ext cx="543739" cy="307777"/>
          </a:xfrm>
          <a:prstGeom prst="rect">
            <a:avLst/>
          </a:prstGeom>
          <a:solidFill>
            <a:sysClr val="window" lastClr="FFFFFF"/>
          </a:solidFill>
          <a:ln w="12700" cap="flat" cmpd="sng" algn="ctr">
            <a:solidFill>
              <a:srgbClr val="F1800F"/>
            </a:solidFill>
            <a:prstDash val="solid"/>
            <a:miter lim="800000"/>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1800F"/>
                </a:solidFill>
                <a:effectLst/>
                <a:uLnTx/>
                <a:uFillTx/>
                <a:latin typeface="Calibri" panose="020F0502020204030204"/>
                <a:ea typeface="メイリオ" panose="020B0604030504040204" pitchFamily="50" charset="-128"/>
                <a:cs typeface="+mn-cs"/>
              </a:rPr>
              <a:t>実現</a:t>
            </a:r>
          </a:p>
        </p:txBody>
      </p:sp>
      <p:sp>
        <p:nvSpPr>
          <p:cNvPr id="19" name="フッター プレースホルダー 18">
            <a:extLst>
              <a:ext uri="{FF2B5EF4-FFF2-40B4-BE49-F238E27FC236}">
                <a16:creationId xmlns:a16="http://schemas.microsoft.com/office/drawing/2014/main" id="{EBE13ABA-CA51-4237-B3B3-324DC67D361F}"/>
              </a:ext>
            </a:extLst>
          </p:cNvPr>
          <p:cNvSpPr>
            <a:spLocks noGrp="1"/>
          </p:cNvSpPr>
          <p:nvPr>
            <p:ph type="ftr" sz="quarter" idx="10"/>
          </p:nvPr>
        </p:nvSpPr>
        <p:spPr/>
        <p:txBody>
          <a:bodyPr/>
          <a:lstStyle/>
          <a:p>
            <a:r>
              <a:rPr kumimoji="1" lang="en-US" altLang="ja-JP"/>
              <a:t>© PC Assist. All Rights Reserved.</a:t>
            </a:r>
            <a:endParaRPr kumimoji="1" lang="ja-JP" altLang="en-US"/>
          </a:p>
        </p:txBody>
      </p:sp>
      <p:sp>
        <p:nvSpPr>
          <p:cNvPr id="20" name="スライド番号プレースホルダー 19">
            <a:extLst>
              <a:ext uri="{FF2B5EF4-FFF2-40B4-BE49-F238E27FC236}">
                <a16:creationId xmlns:a16="http://schemas.microsoft.com/office/drawing/2014/main" id="{910699BE-B54F-4256-BAF3-0F7DA6FFE238}"/>
              </a:ext>
            </a:extLst>
          </p:cNvPr>
          <p:cNvSpPr>
            <a:spLocks noGrp="1"/>
          </p:cNvSpPr>
          <p:nvPr>
            <p:ph type="sldNum" sz="quarter" idx="11"/>
          </p:nvPr>
        </p:nvSpPr>
        <p:spPr/>
        <p:txBody>
          <a:bodyPr/>
          <a:lstStyle/>
          <a:p>
            <a:fld id="{3B1C3366-121C-49D0-A3A8-72FC94AD02ED}" type="slidenum">
              <a:rPr kumimoji="1" lang="ja-JP" altLang="en-US" smtClean="0"/>
              <a:t>11</a:t>
            </a:fld>
            <a:endParaRPr kumimoji="1" lang="ja-JP" altLang="en-US"/>
          </a:p>
        </p:txBody>
      </p:sp>
    </p:spTree>
    <p:extLst>
      <p:ext uri="{BB962C8B-B14F-4D97-AF65-F5344CB8AC3E}">
        <p14:creationId xmlns:p14="http://schemas.microsoft.com/office/powerpoint/2010/main" val="2588382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2BFFFD73-85C6-475A-A908-23D335C07715}"/>
              </a:ext>
            </a:extLst>
          </p:cNvPr>
          <p:cNvSpPr>
            <a:spLocks noGrp="1"/>
          </p:cNvSpPr>
          <p:nvPr>
            <p:ph type="title"/>
          </p:nvPr>
        </p:nvSpPr>
        <p:spPr/>
        <p:txBody>
          <a:bodyPr/>
          <a:lstStyle/>
          <a:p>
            <a:r>
              <a:rPr lang="ja-JP" altLang="en-US" dirty="0"/>
              <a:t>貴社専用人材育成プランの立案から実現までの流れ</a:t>
            </a:r>
          </a:p>
        </p:txBody>
      </p:sp>
      <p:grpSp>
        <p:nvGrpSpPr>
          <p:cNvPr id="39" name="グループ化 38">
            <a:extLst>
              <a:ext uri="{FF2B5EF4-FFF2-40B4-BE49-F238E27FC236}">
                <a16:creationId xmlns:a16="http://schemas.microsoft.com/office/drawing/2014/main" id="{81134E77-2117-4370-AE99-872F15954423}"/>
              </a:ext>
            </a:extLst>
          </p:cNvPr>
          <p:cNvGrpSpPr/>
          <p:nvPr/>
        </p:nvGrpSpPr>
        <p:grpSpPr>
          <a:xfrm>
            <a:off x="692727" y="1418927"/>
            <a:ext cx="10806546" cy="1225415"/>
            <a:chOff x="633845" y="1491663"/>
            <a:chExt cx="10806546" cy="1225415"/>
          </a:xfrm>
        </p:grpSpPr>
        <p:sp>
          <p:nvSpPr>
            <p:cNvPr id="8" name="テキスト ボックス 7">
              <a:extLst>
                <a:ext uri="{FF2B5EF4-FFF2-40B4-BE49-F238E27FC236}">
                  <a16:creationId xmlns:a16="http://schemas.microsoft.com/office/drawing/2014/main" id="{1FBF0C04-2DBA-48DD-88EC-71FBB75DFB74}"/>
                </a:ext>
              </a:extLst>
            </p:cNvPr>
            <p:cNvSpPr txBox="1"/>
            <p:nvPr/>
          </p:nvSpPr>
          <p:spPr>
            <a:xfrm>
              <a:off x="2550389" y="1491663"/>
              <a:ext cx="8890002" cy="1092195"/>
            </a:xfrm>
            <a:prstGeom prst="rect">
              <a:avLst/>
            </a:prstGeom>
            <a:noFill/>
            <a:ln>
              <a:solidFill>
                <a:schemeClr val="accent1"/>
              </a:solidFill>
            </a:ln>
          </p:spPr>
          <p:txBody>
            <a:bodyPr wrap="square" lIns="144000" tIns="108000" rIns="144000" bIns="108000" anchor="ctr">
              <a:spAutoFit/>
            </a:bodyPr>
            <a:lstStyle/>
            <a:p>
              <a:pPr>
                <a:lnSpc>
                  <a:spcPct val="120000"/>
                </a:lnSpc>
              </a:pPr>
              <a:r>
                <a:rPr lang="ja-JP" altLang="en-US" sz="1600" b="1" dirty="0">
                  <a:solidFill>
                    <a:schemeClr val="accent1">
                      <a:lumMod val="75000"/>
                    </a:schemeClr>
                  </a:solidFill>
                </a:rPr>
                <a:t>ヒアリングと目標設定</a:t>
              </a:r>
              <a:br>
                <a:rPr lang="ja-JP" altLang="en-US" sz="1600" dirty="0"/>
              </a:br>
              <a:r>
                <a:rPr lang="ja-JP" altLang="en-US" sz="1600" dirty="0"/>
                <a:t>貴社の事業戦略や配属計画、事業に必要な人物像などをお伺いし、</a:t>
              </a:r>
              <a:r>
                <a:rPr lang="ja-JP" altLang="en-US" sz="1600" u="sng" dirty="0"/>
                <a:t>人材育成における課題の共有と目標を設定</a:t>
              </a:r>
              <a:r>
                <a:rPr lang="ja-JP" altLang="en-US" sz="1600" dirty="0"/>
                <a:t>いたします。</a:t>
              </a:r>
            </a:p>
          </p:txBody>
        </p:sp>
        <p:sp>
          <p:nvSpPr>
            <p:cNvPr id="18" name="正方形/長方形 17">
              <a:extLst>
                <a:ext uri="{FF2B5EF4-FFF2-40B4-BE49-F238E27FC236}">
                  <a16:creationId xmlns:a16="http://schemas.microsoft.com/office/drawing/2014/main" id="{41B71C82-5B49-4F32-9273-C18DC67113DC}"/>
                </a:ext>
              </a:extLst>
            </p:cNvPr>
            <p:cNvSpPr/>
            <p:nvPr/>
          </p:nvSpPr>
          <p:spPr>
            <a:xfrm>
              <a:off x="633845" y="1491663"/>
              <a:ext cx="1916542" cy="109219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Step1</a:t>
              </a:r>
              <a:endParaRPr kumimoji="1" lang="ja-JP" altLang="en-US" sz="1600" dirty="0"/>
            </a:p>
          </p:txBody>
        </p:sp>
        <p:sp>
          <p:nvSpPr>
            <p:cNvPr id="22" name="正方形/長方形 21">
              <a:extLst>
                <a:ext uri="{FF2B5EF4-FFF2-40B4-BE49-F238E27FC236}">
                  <a16:creationId xmlns:a16="http://schemas.microsoft.com/office/drawing/2014/main" id="{89D1B7FB-5C8D-4246-AD81-5164D0AF5E7C}"/>
                </a:ext>
              </a:extLst>
            </p:cNvPr>
            <p:cNvSpPr/>
            <p:nvPr/>
          </p:nvSpPr>
          <p:spPr>
            <a:xfrm rot="18900000">
              <a:off x="1529205" y="2520946"/>
              <a:ext cx="125824" cy="12582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グラフィックス 29" descr="役員室 単色塗りつぶし">
              <a:extLst>
                <a:ext uri="{FF2B5EF4-FFF2-40B4-BE49-F238E27FC236}">
                  <a16:creationId xmlns:a16="http://schemas.microsoft.com/office/drawing/2014/main" id="{333BFD7A-D21E-4411-A3D7-ABA24314F96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07458" y="1849764"/>
              <a:ext cx="867314" cy="867314"/>
            </a:xfrm>
            <a:prstGeom prst="rect">
              <a:avLst/>
            </a:prstGeom>
          </p:spPr>
        </p:pic>
      </p:grpSp>
      <p:grpSp>
        <p:nvGrpSpPr>
          <p:cNvPr id="42" name="グループ化 41">
            <a:extLst>
              <a:ext uri="{FF2B5EF4-FFF2-40B4-BE49-F238E27FC236}">
                <a16:creationId xmlns:a16="http://schemas.microsoft.com/office/drawing/2014/main" id="{17DC1FF6-4A89-4B4C-AD75-8D33EB5957DB}"/>
              </a:ext>
            </a:extLst>
          </p:cNvPr>
          <p:cNvGrpSpPr/>
          <p:nvPr/>
        </p:nvGrpSpPr>
        <p:grpSpPr>
          <a:xfrm>
            <a:off x="692727" y="5053573"/>
            <a:ext cx="10806544" cy="1092203"/>
            <a:chOff x="633845" y="5126309"/>
            <a:chExt cx="10806544" cy="1092203"/>
          </a:xfrm>
        </p:grpSpPr>
        <p:sp>
          <p:nvSpPr>
            <p:cNvPr id="17" name="テキスト ボックス 16">
              <a:extLst>
                <a:ext uri="{FF2B5EF4-FFF2-40B4-BE49-F238E27FC236}">
                  <a16:creationId xmlns:a16="http://schemas.microsoft.com/office/drawing/2014/main" id="{F0C4C08B-36B5-4788-8314-CCA20DEDF2D7}"/>
                </a:ext>
              </a:extLst>
            </p:cNvPr>
            <p:cNvSpPr txBox="1"/>
            <p:nvPr/>
          </p:nvSpPr>
          <p:spPr>
            <a:xfrm>
              <a:off x="2550387" y="5126317"/>
              <a:ext cx="8890002" cy="1092195"/>
            </a:xfrm>
            <a:prstGeom prst="rect">
              <a:avLst/>
            </a:prstGeom>
            <a:noFill/>
            <a:ln>
              <a:solidFill>
                <a:schemeClr val="accent1"/>
              </a:solidFill>
            </a:ln>
          </p:spPr>
          <p:txBody>
            <a:bodyPr wrap="square" lIns="144000" tIns="108000" rIns="144000" bIns="108000" anchor="ctr">
              <a:spAutoFit/>
            </a:bodyPr>
            <a:lstStyle/>
            <a:p>
              <a:pPr>
                <a:lnSpc>
                  <a:spcPct val="120000"/>
                </a:lnSpc>
              </a:pPr>
              <a:r>
                <a:rPr lang="ja-JP" altLang="en-US" sz="1600" b="1" dirty="0">
                  <a:solidFill>
                    <a:schemeClr val="accent1">
                      <a:lumMod val="75000"/>
                    </a:schemeClr>
                  </a:solidFill>
                </a:rPr>
                <a:t>研修実施と効果測定</a:t>
              </a:r>
              <a:br>
                <a:rPr lang="ja-JP" altLang="en-US" sz="1600" dirty="0"/>
              </a:br>
              <a:r>
                <a:rPr lang="ja-JP" altLang="en-US" sz="1600" dirty="0"/>
                <a:t>従業員個々の研修計画が具体化したら研修を実施します。また、</a:t>
              </a:r>
              <a:r>
                <a:rPr lang="ja-JP" altLang="en-US" sz="1600" u="sng" dirty="0"/>
                <a:t>研修実施後の効果測定を行い必要に応じて研修計画自体の見直しなども行います</a:t>
              </a:r>
              <a:r>
                <a:rPr lang="ja-JP" altLang="en-US" sz="1600" dirty="0"/>
                <a:t>。</a:t>
              </a:r>
            </a:p>
          </p:txBody>
        </p:sp>
        <p:sp>
          <p:nvSpPr>
            <p:cNvPr id="21" name="正方形/長方形 20">
              <a:extLst>
                <a:ext uri="{FF2B5EF4-FFF2-40B4-BE49-F238E27FC236}">
                  <a16:creationId xmlns:a16="http://schemas.microsoft.com/office/drawing/2014/main" id="{71D24036-1186-4C68-993A-33BA6C2C2B9F}"/>
                </a:ext>
              </a:extLst>
            </p:cNvPr>
            <p:cNvSpPr/>
            <p:nvPr/>
          </p:nvSpPr>
          <p:spPr>
            <a:xfrm>
              <a:off x="633845" y="5126309"/>
              <a:ext cx="1916542" cy="109219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Step4</a:t>
              </a:r>
              <a:endParaRPr kumimoji="1" lang="ja-JP" altLang="en-US" sz="1600" dirty="0"/>
            </a:p>
          </p:txBody>
        </p:sp>
        <p:pic>
          <p:nvPicPr>
            <p:cNvPr id="34" name="グラフィックス 33" descr="教授 男性 単色塗りつぶし">
              <a:extLst>
                <a:ext uri="{FF2B5EF4-FFF2-40B4-BE49-F238E27FC236}">
                  <a16:creationId xmlns:a16="http://schemas.microsoft.com/office/drawing/2014/main" id="{1F86A4DD-6C48-4216-A7DF-D682D5B0CAC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13958" y="5462026"/>
              <a:ext cx="756482" cy="756482"/>
            </a:xfrm>
            <a:prstGeom prst="rect">
              <a:avLst/>
            </a:prstGeom>
          </p:spPr>
        </p:pic>
      </p:grpSp>
      <p:grpSp>
        <p:nvGrpSpPr>
          <p:cNvPr id="40" name="グループ化 39">
            <a:extLst>
              <a:ext uri="{FF2B5EF4-FFF2-40B4-BE49-F238E27FC236}">
                <a16:creationId xmlns:a16="http://schemas.microsoft.com/office/drawing/2014/main" id="{89C05AB6-6A10-4B48-AB8D-74C7B2B85B1C}"/>
              </a:ext>
            </a:extLst>
          </p:cNvPr>
          <p:cNvGrpSpPr/>
          <p:nvPr/>
        </p:nvGrpSpPr>
        <p:grpSpPr>
          <a:xfrm>
            <a:off x="692727" y="2630477"/>
            <a:ext cx="10806546" cy="1199554"/>
            <a:chOff x="633845" y="2703213"/>
            <a:chExt cx="10806546" cy="1199554"/>
          </a:xfrm>
        </p:grpSpPr>
        <p:sp>
          <p:nvSpPr>
            <p:cNvPr id="13" name="テキスト ボックス 12">
              <a:extLst>
                <a:ext uri="{FF2B5EF4-FFF2-40B4-BE49-F238E27FC236}">
                  <a16:creationId xmlns:a16="http://schemas.microsoft.com/office/drawing/2014/main" id="{92328B47-6901-4F34-9CF9-E1AA72A26E4E}"/>
                </a:ext>
              </a:extLst>
            </p:cNvPr>
            <p:cNvSpPr txBox="1"/>
            <p:nvPr/>
          </p:nvSpPr>
          <p:spPr>
            <a:xfrm>
              <a:off x="2550389" y="2703214"/>
              <a:ext cx="8890002" cy="1092195"/>
            </a:xfrm>
            <a:prstGeom prst="rect">
              <a:avLst/>
            </a:prstGeom>
            <a:noFill/>
            <a:ln>
              <a:solidFill>
                <a:schemeClr val="accent1"/>
              </a:solidFill>
            </a:ln>
          </p:spPr>
          <p:txBody>
            <a:bodyPr wrap="square" lIns="144000" tIns="108000" rIns="144000" bIns="108000" anchor="ctr">
              <a:spAutoFit/>
            </a:bodyPr>
            <a:lstStyle/>
            <a:p>
              <a:pPr>
                <a:lnSpc>
                  <a:spcPct val="120000"/>
                </a:lnSpc>
              </a:pPr>
              <a:r>
                <a:rPr lang="ja-JP" altLang="en-US" sz="1600" b="1" dirty="0">
                  <a:solidFill>
                    <a:schemeClr val="accent1">
                      <a:lumMod val="75000"/>
                    </a:schemeClr>
                  </a:solidFill>
                </a:rPr>
                <a:t>現状把握と人材育成プランの立案</a:t>
              </a:r>
              <a:br>
                <a:rPr lang="ja-JP" altLang="en-US" sz="1600" dirty="0"/>
              </a:br>
              <a:r>
                <a:rPr lang="ja-JP" altLang="en-US" sz="1600" dirty="0"/>
                <a:t>弊社独自の「講座マップ」を用いて</a:t>
              </a:r>
              <a:r>
                <a:rPr lang="ja-JP" altLang="en-US" sz="1600" u="sng" dirty="0"/>
                <a:t>中長期的な人材育成プランを立案</a:t>
              </a:r>
              <a:r>
                <a:rPr lang="ja-JP" altLang="en-US" sz="1600" dirty="0"/>
                <a:t>するとともに「スキルチェックテスト」で</a:t>
              </a:r>
              <a:r>
                <a:rPr lang="ja-JP" altLang="en-US" sz="1600" u="sng" dirty="0"/>
                <a:t>貴社従業員の現時点でのスキルレベルや課題を可視化</a:t>
              </a:r>
              <a:r>
                <a:rPr lang="ja-JP" altLang="en-US" sz="1600" dirty="0"/>
                <a:t>します。</a:t>
              </a:r>
            </a:p>
          </p:txBody>
        </p:sp>
        <p:sp>
          <p:nvSpPr>
            <p:cNvPr id="19" name="正方形/長方形 18">
              <a:extLst>
                <a:ext uri="{FF2B5EF4-FFF2-40B4-BE49-F238E27FC236}">
                  <a16:creationId xmlns:a16="http://schemas.microsoft.com/office/drawing/2014/main" id="{267468CE-A288-4C4F-8C98-68065744112D}"/>
                </a:ext>
              </a:extLst>
            </p:cNvPr>
            <p:cNvSpPr/>
            <p:nvPr/>
          </p:nvSpPr>
          <p:spPr>
            <a:xfrm>
              <a:off x="633845" y="2703213"/>
              <a:ext cx="1916542" cy="109219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Step2</a:t>
              </a:r>
              <a:endParaRPr kumimoji="1" lang="ja-JP" altLang="en-US" sz="1600" dirty="0"/>
            </a:p>
          </p:txBody>
        </p:sp>
        <p:sp>
          <p:nvSpPr>
            <p:cNvPr id="23" name="正方形/長方形 22">
              <a:extLst>
                <a:ext uri="{FF2B5EF4-FFF2-40B4-BE49-F238E27FC236}">
                  <a16:creationId xmlns:a16="http://schemas.microsoft.com/office/drawing/2014/main" id="{E41939AF-7CFF-472B-9249-F214BAF45524}"/>
                </a:ext>
              </a:extLst>
            </p:cNvPr>
            <p:cNvSpPr/>
            <p:nvPr/>
          </p:nvSpPr>
          <p:spPr>
            <a:xfrm rot="18900000">
              <a:off x="1529205" y="3740789"/>
              <a:ext cx="125824" cy="12582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グラフィックス 35" descr="道路 単色塗りつぶし">
              <a:extLst>
                <a:ext uri="{FF2B5EF4-FFF2-40B4-BE49-F238E27FC236}">
                  <a16:creationId xmlns:a16="http://schemas.microsoft.com/office/drawing/2014/main" id="{1880AF2E-93B9-445F-B468-385A178A57D8}"/>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734271" y="3075295"/>
              <a:ext cx="827472" cy="827472"/>
            </a:xfrm>
            <a:prstGeom prst="rect">
              <a:avLst/>
            </a:prstGeom>
          </p:spPr>
        </p:pic>
      </p:grpSp>
      <p:grpSp>
        <p:nvGrpSpPr>
          <p:cNvPr id="41" name="グループ化 40">
            <a:extLst>
              <a:ext uri="{FF2B5EF4-FFF2-40B4-BE49-F238E27FC236}">
                <a16:creationId xmlns:a16="http://schemas.microsoft.com/office/drawing/2014/main" id="{D727BDEA-961A-4915-9ACF-8AF7A72B3642}"/>
              </a:ext>
            </a:extLst>
          </p:cNvPr>
          <p:cNvGrpSpPr/>
          <p:nvPr/>
        </p:nvGrpSpPr>
        <p:grpSpPr>
          <a:xfrm>
            <a:off x="692727" y="3842026"/>
            <a:ext cx="10806545" cy="1155748"/>
            <a:chOff x="633845" y="3914762"/>
            <a:chExt cx="10806545" cy="1155748"/>
          </a:xfrm>
        </p:grpSpPr>
        <p:sp>
          <p:nvSpPr>
            <p:cNvPr id="15" name="テキスト ボックス 14">
              <a:extLst>
                <a:ext uri="{FF2B5EF4-FFF2-40B4-BE49-F238E27FC236}">
                  <a16:creationId xmlns:a16="http://schemas.microsoft.com/office/drawing/2014/main" id="{D18A7E8E-B886-484E-BEF5-20423743C54F}"/>
                </a:ext>
              </a:extLst>
            </p:cNvPr>
            <p:cNvSpPr txBox="1"/>
            <p:nvPr/>
          </p:nvSpPr>
          <p:spPr>
            <a:xfrm>
              <a:off x="2550388" y="3914765"/>
              <a:ext cx="8890002" cy="1092195"/>
            </a:xfrm>
            <a:prstGeom prst="rect">
              <a:avLst/>
            </a:prstGeom>
            <a:noFill/>
            <a:ln>
              <a:solidFill>
                <a:schemeClr val="accent1"/>
              </a:solidFill>
            </a:ln>
          </p:spPr>
          <p:txBody>
            <a:bodyPr wrap="square" lIns="144000" tIns="108000" rIns="144000" bIns="108000" anchor="ctr">
              <a:spAutoFit/>
            </a:bodyPr>
            <a:lstStyle/>
            <a:p>
              <a:pPr>
                <a:lnSpc>
                  <a:spcPct val="120000"/>
                </a:lnSpc>
              </a:pPr>
              <a:r>
                <a:rPr lang="ja-JP" altLang="en-US" sz="1600" b="1" dirty="0">
                  <a:solidFill>
                    <a:schemeClr val="accent1">
                      <a:lumMod val="75000"/>
                    </a:schemeClr>
                  </a:solidFill>
                </a:rPr>
                <a:t>研修計画の具体化</a:t>
              </a:r>
              <a:br>
                <a:rPr lang="ja-JP" altLang="en-US" sz="1600" dirty="0"/>
              </a:br>
              <a:r>
                <a:rPr lang="ja-JP" altLang="en-US" sz="1600" dirty="0"/>
                <a:t>人材育成プランとスキルチェックテストの結果をもとに</a:t>
              </a:r>
              <a:r>
                <a:rPr lang="ja-JP" altLang="en-US" sz="1600" u="sng" dirty="0"/>
                <a:t>具体的に学習が必要なスキルをすり合わせるとともに最適な研修方法をご提案</a:t>
              </a:r>
              <a:r>
                <a:rPr lang="ja-JP" altLang="en-US" sz="1600" dirty="0"/>
                <a:t>し、従業員個々の研修計画を具体化します。</a:t>
              </a:r>
            </a:p>
          </p:txBody>
        </p:sp>
        <p:sp>
          <p:nvSpPr>
            <p:cNvPr id="20" name="正方形/長方形 19">
              <a:extLst>
                <a:ext uri="{FF2B5EF4-FFF2-40B4-BE49-F238E27FC236}">
                  <a16:creationId xmlns:a16="http://schemas.microsoft.com/office/drawing/2014/main" id="{C0175D65-5D50-4DE2-8164-B255F4815E76}"/>
                </a:ext>
              </a:extLst>
            </p:cNvPr>
            <p:cNvSpPr/>
            <p:nvPr/>
          </p:nvSpPr>
          <p:spPr>
            <a:xfrm>
              <a:off x="633845" y="3914762"/>
              <a:ext cx="1916542" cy="109219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Step3</a:t>
              </a:r>
              <a:endParaRPr kumimoji="1" lang="ja-JP" altLang="en-US" sz="1600" dirty="0"/>
            </a:p>
          </p:txBody>
        </p:sp>
        <p:sp>
          <p:nvSpPr>
            <p:cNvPr id="24" name="正方形/長方形 23">
              <a:extLst>
                <a:ext uri="{FF2B5EF4-FFF2-40B4-BE49-F238E27FC236}">
                  <a16:creationId xmlns:a16="http://schemas.microsoft.com/office/drawing/2014/main" id="{22D0AFB2-1101-4707-B75C-3CE9F0FE9EA6}"/>
                </a:ext>
              </a:extLst>
            </p:cNvPr>
            <p:cNvSpPr/>
            <p:nvPr/>
          </p:nvSpPr>
          <p:spPr>
            <a:xfrm rot="18900000">
              <a:off x="1529205" y="4944686"/>
              <a:ext cx="125824" cy="12582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グラフィックス 37" descr="クリップボード 単色塗りつぶし">
              <a:extLst>
                <a:ext uri="{FF2B5EF4-FFF2-40B4-BE49-F238E27FC236}">
                  <a16:creationId xmlns:a16="http://schemas.microsoft.com/office/drawing/2014/main" id="{E05E1178-D684-4848-B827-F18722447E9A}"/>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813958" y="4291584"/>
              <a:ext cx="758152" cy="758152"/>
            </a:xfrm>
            <a:prstGeom prst="rect">
              <a:avLst/>
            </a:prstGeom>
          </p:spPr>
        </p:pic>
      </p:grpSp>
      <p:sp>
        <p:nvSpPr>
          <p:cNvPr id="43" name="フッター プレースホルダー 42">
            <a:extLst>
              <a:ext uri="{FF2B5EF4-FFF2-40B4-BE49-F238E27FC236}">
                <a16:creationId xmlns:a16="http://schemas.microsoft.com/office/drawing/2014/main" id="{A49B164E-42BF-481A-9618-ED894DBE9F77}"/>
              </a:ext>
            </a:extLst>
          </p:cNvPr>
          <p:cNvSpPr>
            <a:spLocks noGrp="1"/>
          </p:cNvSpPr>
          <p:nvPr>
            <p:ph type="ftr" sz="quarter" idx="10"/>
          </p:nvPr>
        </p:nvSpPr>
        <p:spPr/>
        <p:txBody>
          <a:bodyPr/>
          <a:lstStyle/>
          <a:p>
            <a:r>
              <a:rPr kumimoji="1" lang="en-US" altLang="ja-JP"/>
              <a:t>© PC Assist. All Rights Reserved.</a:t>
            </a:r>
            <a:endParaRPr kumimoji="1" lang="ja-JP" altLang="en-US"/>
          </a:p>
        </p:txBody>
      </p:sp>
      <p:sp>
        <p:nvSpPr>
          <p:cNvPr id="44" name="スライド番号プレースホルダー 43">
            <a:extLst>
              <a:ext uri="{FF2B5EF4-FFF2-40B4-BE49-F238E27FC236}">
                <a16:creationId xmlns:a16="http://schemas.microsoft.com/office/drawing/2014/main" id="{90DDAFCA-DA07-41EF-9353-6E54D1FE2E79}"/>
              </a:ext>
            </a:extLst>
          </p:cNvPr>
          <p:cNvSpPr>
            <a:spLocks noGrp="1"/>
          </p:cNvSpPr>
          <p:nvPr>
            <p:ph type="sldNum" sz="quarter" idx="11"/>
          </p:nvPr>
        </p:nvSpPr>
        <p:spPr/>
        <p:txBody>
          <a:bodyPr/>
          <a:lstStyle/>
          <a:p>
            <a:fld id="{3B1C3366-121C-49D0-A3A8-72FC94AD02ED}" type="slidenum">
              <a:rPr kumimoji="1" lang="ja-JP" altLang="en-US" smtClean="0"/>
              <a:t>12</a:t>
            </a:fld>
            <a:endParaRPr kumimoji="1" lang="ja-JP" altLang="en-US"/>
          </a:p>
        </p:txBody>
      </p:sp>
    </p:spTree>
    <p:extLst>
      <p:ext uri="{BB962C8B-B14F-4D97-AF65-F5344CB8AC3E}">
        <p14:creationId xmlns:p14="http://schemas.microsoft.com/office/powerpoint/2010/main" val="3733224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10;&#10;中程度の精度で自動的に生成された説明">
            <a:extLst>
              <a:ext uri="{FF2B5EF4-FFF2-40B4-BE49-F238E27FC236}">
                <a16:creationId xmlns:a16="http://schemas.microsoft.com/office/drawing/2014/main" id="{96D1A71E-5F0C-4601-ABDC-E128DC2FE42E}"/>
              </a:ext>
            </a:extLst>
          </p:cNvPr>
          <p:cNvPicPr>
            <a:picLocks noChangeAspect="1"/>
          </p:cNvPicPr>
          <p:nvPr/>
        </p:nvPicPr>
        <p:blipFill rotWithShape="1">
          <a:blip r:embed="rId2" cstate="screen">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7716129" y="-17649"/>
            <a:ext cx="4475871" cy="6875649"/>
          </a:xfrm>
          <a:prstGeom prst="rect">
            <a:avLst/>
          </a:prstGeom>
        </p:spPr>
      </p:pic>
      <p:sp>
        <p:nvSpPr>
          <p:cNvPr id="2" name="テキスト ボックス 1">
            <a:extLst>
              <a:ext uri="{FF2B5EF4-FFF2-40B4-BE49-F238E27FC236}">
                <a16:creationId xmlns:a16="http://schemas.microsoft.com/office/drawing/2014/main" id="{45C2B9AA-79C5-CFD8-9D97-AA4396F37D0D}"/>
              </a:ext>
            </a:extLst>
          </p:cNvPr>
          <p:cNvSpPr txBox="1"/>
          <p:nvPr/>
        </p:nvSpPr>
        <p:spPr>
          <a:xfrm>
            <a:off x="445932" y="1832709"/>
            <a:ext cx="1273105" cy="461665"/>
          </a:xfrm>
          <a:prstGeom prst="rect">
            <a:avLst/>
          </a:prstGeom>
          <a:noFill/>
        </p:spPr>
        <p:txBody>
          <a:bodyPr wrap="none" rtlCol="0">
            <a:spAutoFit/>
          </a:bodyPr>
          <a:lstStyle/>
          <a:p>
            <a:r>
              <a:rPr kumimoji="1" lang="en-US" altLang="ja-JP" sz="2400" b="1" i="1" dirty="0">
                <a:solidFill>
                  <a:schemeClr val="accent1">
                    <a:lumMod val="20000"/>
                    <a:lumOff val="80000"/>
                  </a:schemeClr>
                </a:solidFill>
                <a:latin typeface="ＭＳ 明朝" panose="02020609040205080304" pitchFamily="17" charset="-128"/>
                <a:ea typeface="ＭＳ 明朝" panose="02020609040205080304" pitchFamily="17" charset="-128"/>
              </a:rPr>
              <a:t>Courses</a:t>
            </a:r>
            <a:endParaRPr kumimoji="1" lang="ja-JP" altLang="en-US" sz="2400" b="1" i="1" dirty="0">
              <a:solidFill>
                <a:schemeClr val="accent1">
                  <a:lumMod val="20000"/>
                  <a:lumOff val="80000"/>
                </a:schemeClr>
              </a:solidFill>
              <a:latin typeface="ＭＳ 明朝" panose="02020609040205080304" pitchFamily="17" charset="-128"/>
              <a:ea typeface="ＭＳ 明朝" panose="02020609040205080304" pitchFamily="17" charset="-128"/>
            </a:endParaRPr>
          </a:p>
        </p:txBody>
      </p:sp>
      <p:sp>
        <p:nvSpPr>
          <p:cNvPr id="6" name="テキスト ボックス 5">
            <a:extLst>
              <a:ext uri="{FF2B5EF4-FFF2-40B4-BE49-F238E27FC236}">
                <a16:creationId xmlns:a16="http://schemas.microsoft.com/office/drawing/2014/main" id="{F3723D22-AF2B-4746-9B22-33B20F4A0AC2}"/>
              </a:ext>
            </a:extLst>
          </p:cNvPr>
          <p:cNvSpPr txBox="1"/>
          <p:nvPr/>
        </p:nvSpPr>
        <p:spPr>
          <a:xfrm>
            <a:off x="445932" y="1974151"/>
            <a:ext cx="6853159" cy="1032590"/>
          </a:xfrm>
          <a:prstGeom prst="rect">
            <a:avLst/>
          </a:prstGeom>
          <a:noFill/>
        </p:spPr>
        <p:txBody>
          <a:bodyPr wrap="none" rtlCol="0">
            <a:spAutoFit/>
          </a:bodyPr>
          <a:lstStyle/>
          <a:p>
            <a:pPr algn="ctr">
              <a:lnSpc>
                <a:spcPct val="120000"/>
              </a:lnSpc>
            </a:pPr>
            <a:r>
              <a:rPr kumimoji="1" lang="en-US" altLang="ja-JP" sz="2600" dirty="0"/>
              <a:t>400</a:t>
            </a:r>
            <a:r>
              <a:rPr kumimoji="1" lang="ja-JP" altLang="en-US" sz="2600" dirty="0"/>
              <a:t>種類以上の講座・コースから</a:t>
            </a:r>
          </a:p>
          <a:p>
            <a:pPr algn="ctr">
              <a:lnSpc>
                <a:spcPct val="120000"/>
              </a:lnSpc>
            </a:pPr>
            <a:r>
              <a:rPr kumimoji="1" lang="ja-JP" altLang="en-US" sz="2600" dirty="0">
                <a:solidFill>
                  <a:schemeClr val="accent1">
                    <a:lumMod val="75000"/>
                  </a:schemeClr>
                </a:solidFill>
              </a:rPr>
              <a:t>業務内容やスキルに応じた講座をマッピング</a:t>
            </a:r>
            <a:endParaRPr kumimoji="1" lang="en-US" altLang="ja-JP" sz="2600" dirty="0">
              <a:solidFill>
                <a:schemeClr val="accent1">
                  <a:lumMod val="75000"/>
                </a:schemeClr>
              </a:solidFill>
            </a:endParaRPr>
          </a:p>
        </p:txBody>
      </p:sp>
      <p:sp>
        <p:nvSpPr>
          <p:cNvPr id="7" name="テキスト ボックス 6">
            <a:extLst>
              <a:ext uri="{FF2B5EF4-FFF2-40B4-BE49-F238E27FC236}">
                <a16:creationId xmlns:a16="http://schemas.microsoft.com/office/drawing/2014/main" id="{53C891C1-8848-432E-8AB0-FDD24F83B4DF}"/>
              </a:ext>
            </a:extLst>
          </p:cNvPr>
          <p:cNvSpPr txBox="1"/>
          <p:nvPr/>
        </p:nvSpPr>
        <p:spPr>
          <a:xfrm>
            <a:off x="601018" y="3315855"/>
            <a:ext cx="6473536" cy="1557349"/>
          </a:xfrm>
          <a:prstGeom prst="rect">
            <a:avLst/>
          </a:prstGeom>
          <a:noFill/>
        </p:spPr>
        <p:txBody>
          <a:bodyPr wrap="square" rtlCol="0">
            <a:spAutoFit/>
          </a:bodyPr>
          <a:lstStyle/>
          <a:p>
            <a:pPr algn="just">
              <a:lnSpc>
                <a:spcPct val="120000"/>
              </a:lnSpc>
            </a:pPr>
            <a:r>
              <a:rPr lang="en-US" altLang="ja-JP" sz="1600" dirty="0"/>
              <a:t>Win</a:t>
            </a:r>
            <a:r>
              <a:rPr lang="ja-JP" altLang="en-US" sz="1600" dirty="0"/>
              <a:t>スクールでは</a:t>
            </a:r>
            <a:r>
              <a:rPr lang="en-US" altLang="ja-JP" sz="1600" dirty="0"/>
              <a:t>IT</a:t>
            </a:r>
            <a:r>
              <a:rPr lang="ja-JP" altLang="en-US" sz="1600" dirty="0"/>
              <a:t>や</a:t>
            </a:r>
            <a:r>
              <a:rPr lang="en-US" altLang="ja-JP" sz="1600" dirty="0"/>
              <a:t>DX</a:t>
            </a:r>
            <a:r>
              <a:rPr lang="ja-JP" altLang="en-US" sz="1600" dirty="0"/>
              <a:t>、</a:t>
            </a:r>
            <a:r>
              <a:rPr lang="en-US" altLang="ja-JP" sz="1600" dirty="0"/>
              <a:t>CAD</a:t>
            </a:r>
            <a:r>
              <a:rPr lang="ja-JP" altLang="en-US" sz="1600" dirty="0"/>
              <a:t>、</a:t>
            </a:r>
            <a:r>
              <a:rPr lang="en-US" altLang="ja-JP" sz="1600" dirty="0"/>
              <a:t>Web</a:t>
            </a:r>
            <a:r>
              <a:rPr lang="ja-JP" altLang="en-US" sz="1600" dirty="0"/>
              <a:t>デザイン、ビジネススキルなど幅広い分野で</a:t>
            </a:r>
            <a:r>
              <a:rPr lang="en-US" altLang="ja-JP" sz="1600" dirty="0"/>
              <a:t>400</a:t>
            </a:r>
            <a:r>
              <a:rPr lang="ja-JP" altLang="en-US" sz="1600" dirty="0"/>
              <a:t>種類以上の講座・コースをご提供しています。そんな講座の中から、</a:t>
            </a:r>
            <a:r>
              <a:rPr lang="ja-JP" altLang="en-US" sz="1600" u="sng" dirty="0"/>
              <a:t>貴社の業務内容や研修を受ける従業員のスキルレベルに合わせて、具体的にどういった講座をどの順番で受講すればいいかをマッピング</a:t>
            </a:r>
            <a:r>
              <a:rPr lang="ja-JP" altLang="en-US" sz="1600" dirty="0"/>
              <a:t>できる「</a:t>
            </a:r>
            <a:r>
              <a:rPr lang="ja-JP" altLang="en-US" sz="1600" b="1" dirty="0">
                <a:solidFill>
                  <a:schemeClr val="accent1">
                    <a:lumMod val="75000"/>
                  </a:schemeClr>
                </a:solidFill>
              </a:rPr>
              <a:t>講座マップ</a:t>
            </a:r>
            <a:r>
              <a:rPr lang="ja-JP" altLang="en-US" sz="1600" dirty="0"/>
              <a:t>」をご用意しています。</a:t>
            </a:r>
            <a:endParaRPr kumimoji="1" lang="ja-JP" altLang="en-US" sz="1600" dirty="0"/>
          </a:p>
        </p:txBody>
      </p:sp>
      <p:sp>
        <p:nvSpPr>
          <p:cNvPr id="8" name="フッター プレースホルダー 7">
            <a:extLst>
              <a:ext uri="{FF2B5EF4-FFF2-40B4-BE49-F238E27FC236}">
                <a16:creationId xmlns:a16="http://schemas.microsoft.com/office/drawing/2014/main" id="{3792E735-ED0D-4F30-856D-8991E9E5B39E}"/>
              </a:ext>
            </a:extLst>
          </p:cNvPr>
          <p:cNvSpPr>
            <a:spLocks noGrp="1"/>
          </p:cNvSpPr>
          <p:nvPr>
            <p:ph type="ftr" sz="quarter" idx="10"/>
          </p:nvPr>
        </p:nvSpPr>
        <p:spPr/>
        <p:txBody>
          <a:bodyPr/>
          <a:lstStyle/>
          <a:p>
            <a:r>
              <a:rPr kumimoji="1" lang="en-US" altLang="ja-JP"/>
              <a:t>© PC Assist. All Rights Reserved.</a:t>
            </a:r>
            <a:endParaRPr kumimoji="1" lang="ja-JP" altLang="en-US" dirty="0"/>
          </a:p>
        </p:txBody>
      </p:sp>
      <p:sp>
        <p:nvSpPr>
          <p:cNvPr id="9" name="スライド番号プレースホルダー 8">
            <a:extLst>
              <a:ext uri="{FF2B5EF4-FFF2-40B4-BE49-F238E27FC236}">
                <a16:creationId xmlns:a16="http://schemas.microsoft.com/office/drawing/2014/main" id="{4C9AA448-7090-4C07-AC46-C12AC3A3053F}"/>
              </a:ext>
            </a:extLst>
          </p:cNvPr>
          <p:cNvSpPr>
            <a:spLocks noGrp="1"/>
          </p:cNvSpPr>
          <p:nvPr>
            <p:ph type="sldNum" sz="quarter" idx="11"/>
          </p:nvPr>
        </p:nvSpPr>
        <p:spPr/>
        <p:txBody>
          <a:bodyPr/>
          <a:lstStyle/>
          <a:p>
            <a:fld id="{3B1C3366-121C-49D0-A3A8-72FC94AD02ED}" type="slidenum">
              <a:rPr kumimoji="1" lang="ja-JP" altLang="en-US" smtClean="0">
                <a:solidFill>
                  <a:schemeClr val="bg1"/>
                </a:solidFill>
              </a:rPr>
              <a:t>13</a:t>
            </a:fld>
            <a:endParaRPr kumimoji="1" lang="ja-JP" altLang="en-US" dirty="0">
              <a:solidFill>
                <a:schemeClr val="bg1"/>
              </a:solidFill>
            </a:endParaRPr>
          </a:p>
        </p:txBody>
      </p:sp>
      <p:sp>
        <p:nvSpPr>
          <p:cNvPr id="12" name="正方形/長方形 11">
            <a:extLst>
              <a:ext uri="{FF2B5EF4-FFF2-40B4-BE49-F238E27FC236}">
                <a16:creationId xmlns:a16="http://schemas.microsoft.com/office/drawing/2014/main" id="{548C0598-A797-4D21-9858-7B46108889C7}"/>
              </a:ext>
            </a:extLst>
          </p:cNvPr>
          <p:cNvSpPr/>
          <p:nvPr/>
        </p:nvSpPr>
        <p:spPr>
          <a:xfrm>
            <a:off x="0" y="601887"/>
            <a:ext cx="6096000" cy="62503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216000" rtlCol="0" anchor="ctr"/>
          <a:lstStyle/>
          <a:p>
            <a:pPr algn="r"/>
            <a:r>
              <a:rPr kumimoji="1" lang="ja-JP" altLang="en-US" sz="2000" dirty="0"/>
              <a:t>人材育成プランの立案を担う「講座マップ」</a:t>
            </a:r>
          </a:p>
        </p:txBody>
      </p:sp>
    </p:spTree>
    <p:extLst>
      <p:ext uri="{BB962C8B-B14F-4D97-AF65-F5344CB8AC3E}">
        <p14:creationId xmlns:p14="http://schemas.microsoft.com/office/powerpoint/2010/main" val="3395320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人, 建物, 屋内, テーブル が含まれている画像&#10;&#10;自動的に生成された説明">
            <a:extLst>
              <a:ext uri="{FF2B5EF4-FFF2-40B4-BE49-F238E27FC236}">
                <a16:creationId xmlns:a16="http://schemas.microsoft.com/office/drawing/2014/main" id="{6867378C-0983-5419-3452-9AF2922C9677}"/>
              </a:ext>
            </a:extLst>
          </p:cNvPr>
          <p:cNvPicPr>
            <a:picLocks noChangeAspect="1"/>
          </p:cNvPicPr>
          <p:nvPr/>
        </p:nvPicPr>
        <p:blipFill rotWithShape="1">
          <a:blip r:embed="rId2" cstate="screen">
            <a:duotone>
              <a:prstClr val="black"/>
              <a:schemeClr val="tx2">
                <a:tint val="45000"/>
                <a:satMod val="400000"/>
              </a:scheme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a:xfrm>
            <a:off x="7716129" y="0"/>
            <a:ext cx="4475871" cy="6858000"/>
          </a:xfrm>
          <a:prstGeom prst="rect">
            <a:avLst/>
          </a:prstGeom>
        </p:spPr>
      </p:pic>
      <p:sp>
        <p:nvSpPr>
          <p:cNvPr id="2" name="テキスト ボックス 1">
            <a:extLst>
              <a:ext uri="{FF2B5EF4-FFF2-40B4-BE49-F238E27FC236}">
                <a16:creationId xmlns:a16="http://schemas.microsoft.com/office/drawing/2014/main" id="{45C2B9AA-79C5-CFD8-9D97-AA4396F37D0D}"/>
              </a:ext>
            </a:extLst>
          </p:cNvPr>
          <p:cNvSpPr txBox="1"/>
          <p:nvPr/>
        </p:nvSpPr>
        <p:spPr>
          <a:xfrm>
            <a:off x="445932" y="1832709"/>
            <a:ext cx="962123" cy="461665"/>
          </a:xfrm>
          <a:prstGeom prst="rect">
            <a:avLst/>
          </a:prstGeom>
          <a:noFill/>
        </p:spPr>
        <p:txBody>
          <a:bodyPr wrap="none" rtlCol="0">
            <a:spAutoFit/>
          </a:bodyPr>
          <a:lstStyle/>
          <a:p>
            <a:r>
              <a:rPr kumimoji="1" lang="en-US" altLang="ja-JP" sz="2400" b="1" i="1" dirty="0">
                <a:solidFill>
                  <a:schemeClr val="accent1">
                    <a:lumMod val="20000"/>
                    <a:lumOff val="80000"/>
                  </a:schemeClr>
                </a:solidFill>
                <a:latin typeface="ＭＳ 明朝" panose="02020609040205080304" pitchFamily="17" charset="-128"/>
                <a:ea typeface="ＭＳ 明朝" panose="02020609040205080304" pitchFamily="17" charset="-128"/>
              </a:rPr>
              <a:t>Cases</a:t>
            </a:r>
            <a:endParaRPr kumimoji="1" lang="ja-JP" altLang="en-US" sz="2400" b="1" i="1" dirty="0">
              <a:solidFill>
                <a:schemeClr val="accent1">
                  <a:lumMod val="20000"/>
                  <a:lumOff val="80000"/>
                </a:schemeClr>
              </a:solidFill>
              <a:latin typeface="ＭＳ 明朝" panose="02020609040205080304" pitchFamily="17" charset="-128"/>
              <a:ea typeface="ＭＳ 明朝" panose="02020609040205080304" pitchFamily="17" charset="-128"/>
            </a:endParaRPr>
          </a:p>
        </p:txBody>
      </p:sp>
      <p:sp>
        <p:nvSpPr>
          <p:cNvPr id="6" name="テキスト ボックス 5">
            <a:extLst>
              <a:ext uri="{FF2B5EF4-FFF2-40B4-BE49-F238E27FC236}">
                <a16:creationId xmlns:a16="http://schemas.microsoft.com/office/drawing/2014/main" id="{F3723D22-AF2B-4746-9B22-33B20F4A0AC2}"/>
              </a:ext>
            </a:extLst>
          </p:cNvPr>
          <p:cNvSpPr txBox="1"/>
          <p:nvPr/>
        </p:nvSpPr>
        <p:spPr>
          <a:xfrm>
            <a:off x="1039043" y="1974151"/>
            <a:ext cx="5666936" cy="1032590"/>
          </a:xfrm>
          <a:prstGeom prst="rect">
            <a:avLst/>
          </a:prstGeom>
          <a:noFill/>
        </p:spPr>
        <p:txBody>
          <a:bodyPr wrap="none" rtlCol="0">
            <a:spAutoFit/>
          </a:bodyPr>
          <a:lstStyle/>
          <a:p>
            <a:pPr algn="ctr">
              <a:lnSpc>
                <a:spcPct val="120000"/>
              </a:lnSpc>
            </a:pPr>
            <a:r>
              <a:rPr kumimoji="1" lang="en-US" altLang="ja-JP" sz="2600" dirty="0"/>
              <a:t>1,484</a:t>
            </a:r>
            <a:r>
              <a:rPr kumimoji="1" lang="ja-JP" altLang="en-US" sz="2600" dirty="0"/>
              <a:t>社、年間受講者</a:t>
            </a:r>
            <a:r>
              <a:rPr kumimoji="1" lang="en-US" altLang="ja-JP" sz="2600" dirty="0"/>
              <a:t>17,000</a:t>
            </a:r>
            <a:r>
              <a:rPr kumimoji="1" lang="ja-JP" altLang="en-US" sz="2600" dirty="0"/>
              <a:t>人以上</a:t>
            </a:r>
          </a:p>
          <a:p>
            <a:pPr algn="ctr">
              <a:lnSpc>
                <a:spcPct val="120000"/>
              </a:lnSpc>
            </a:pPr>
            <a:r>
              <a:rPr kumimoji="1" lang="ja-JP" altLang="en-US" sz="2600" dirty="0">
                <a:solidFill>
                  <a:schemeClr val="accent1">
                    <a:lumMod val="75000"/>
                  </a:schemeClr>
                </a:solidFill>
              </a:rPr>
              <a:t>即戦力となる人材を育成</a:t>
            </a:r>
            <a:endParaRPr kumimoji="1" lang="en-US" altLang="ja-JP" sz="2600" dirty="0">
              <a:solidFill>
                <a:schemeClr val="accent1">
                  <a:lumMod val="75000"/>
                </a:schemeClr>
              </a:solidFill>
            </a:endParaRPr>
          </a:p>
        </p:txBody>
      </p:sp>
      <p:sp>
        <p:nvSpPr>
          <p:cNvPr id="8" name="フッター プレースホルダー 7">
            <a:extLst>
              <a:ext uri="{FF2B5EF4-FFF2-40B4-BE49-F238E27FC236}">
                <a16:creationId xmlns:a16="http://schemas.microsoft.com/office/drawing/2014/main" id="{3792E735-ED0D-4F30-856D-8991E9E5B39E}"/>
              </a:ext>
            </a:extLst>
          </p:cNvPr>
          <p:cNvSpPr>
            <a:spLocks noGrp="1"/>
          </p:cNvSpPr>
          <p:nvPr>
            <p:ph type="ftr" sz="quarter" idx="10"/>
          </p:nvPr>
        </p:nvSpPr>
        <p:spPr/>
        <p:txBody>
          <a:bodyPr/>
          <a:lstStyle/>
          <a:p>
            <a:r>
              <a:rPr kumimoji="1" lang="en-US" altLang="ja-JP"/>
              <a:t>© PC Assist. All Rights Reserved.</a:t>
            </a:r>
            <a:endParaRPr kumimoji="1" lang="ja-JP" altLang="en-US" dirty="0"/>
          </a:p>
        </p:txBody>
      </p:sp>
      <p:sp>
        <p:nvSpPr>
          <p:cNvPr id="9" name="スライド番号プレースホルダー 8">
            <a:extLst>
              <a:ext uri="{FF2B5EF4-FFF2-40B4-BE49-F238E27FC236}">
                <a16:creationId xmlns:a16="http://schemas.microsoft.com/office/drawing/2014/main" id="{4C9AA448-7090-4C07-AC46-C12AC3A3053F}"/>
              </a:ext>
            </a:extLst>
          </p:cNvPr>
          <p:cNvSpPr>
            <a:spLocks noGrp="1"/>
          </p:cNvSpPr>
          <p:nvPr>
            <p:ph type="sldNum" sz="quarter" idx="11"/>
          </p:nvPr>
        </p:nvSpPr>
        <p:spPr/>
        <p:txBody>
          <a:bodyPr/>
          <a:lstStyle/>
          <a:p>
            <a:fld id="{3B1C3366-121C-49D0-A3A8-72FC94AD02ED}" type="slidenum">
              <a:rPr kumimoji="1" lang="ja-JP" altLang="en-US" smtClean="0">
                <a:solidFill>
                  <a:schemeClr val="bg1"/>
                </a:solidFill>
              </a:rPr>
              <a:t>14</a:t>
            </a:fld>
            <a:endParaRPr kumimoji="1" lang="ja-JP" altLang="en-US" dirty="0">
              <a:solidFill>
                <a:schemeClr val="bg1"/>
              </a:solidFill>
            </a:endParaRPr>
          </a:p>
        </p:txBody>
      </p:sp>
      <p:sp>
        <p:nvSpPr>
          <p:cNvPr id="12" name="正方形/長方形 11">
            <a:extLst>
              <a:ext uri="{FF2B5EF4-FFF2-40B4-BE49-F238E27FC236}">
                <a16:creationId xmlns:a16="http://schemas.microsoft.com/office/drawing/2014/main" id="{548C0598-A797-4D21-9858-7B46108889C7}"/>
              </a:ext>
            </a:extLst>
          </p:cNvPr>
          <p:cNvSpPr/>
          <p:nvPr/>
        </p:nvSpPr>
        <p:spPr>
          <a:xfrm>
            <a:off x="0" y="601887"/>
            <a:ext cx="6096000" cy="62503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216000" rtlCol="0" anchor="ctr"/>
          <a:lstStyle/>
          <a:p>
            <a:pPr algn="r"/>
            <a:r>
              <a:rPr kumimoji="1" lang="ja-JP" altLang="en-US" sz="2000" dirty="0"/>
              <a:t>研修実績・事例</a:t>
            </a:r>
          </a:p>
        </p:txBody>
      </p:sp>
      <p:grpSp>
        <p:nvGrpSpPr>
          <p:cNvPr id="5" name="グループ化 4">
            <a:extLst>
              <a:ext uri="{FF2B5EF4-FFF2-40B4-BE49-F238E27FC236}">
                <a16:creationId xmlns:a16="http://schemas.microsoft.com/office/drawing/2014/main" id="{EA1CDD35-7358-19F6-E382-03BA1FC8C409}"/>
              </a:ext>
            </a:extLst>
          </p:cNvPr>
          <p:cNvGrpSpPr/>
          <p:nvPr/>
        </p:nvGrpSpPr>
        <p:grpSpPr>
          <a:xfrm>
            <a:off x="2129236" y="3085104"/>
            <a:ext cx="3293321" cy="2926171"/>
            <a:chOff x="3387283" y="1249232"/>
            <a:chExt cx="5417434" cy="4813481"/>
          </a:xfrm>
        </p:grpSpPr>
        <p:graphicFrame>
          <p:nvGraphicFramePr>
            <p:cNvPr id="10" name="グラフ 9">
              <a:extLst>
                <a:ext uri="{FF2B5EF4-FFF2-40B4-BE49-F238E27FC236}">
                  <a16:creationId xmlns:a16="http://schemas.microsoft.com/office/drawing/2014/main" id="{797A3B72-8392-102C-6339-C16E52055E06}"/>
                </a:ext>
              </a:extLst>
            </p:cNvPr>
            <p:cNvGraphicFramePr/>
            <p:nvPr>
              <p:extLst>
                <p:ext uri="{D42A27DB-BD31-4B8C-83A1-F6EECF244321}">
                  <p14:modId xmlns:p14="http://schemas.microsoft.com/office/powerpoint/2010/main" val="13871875"/>
                </p:ext>
              </p:extLst>
            </p:nvPr>
          </p:nvGraphicFramePr>
          <p:xfrm>
            <a:off x="3387283" y="1919053"/>
            <a:ext cx="5417434" cy="3611623"/>
          </p:xfrm>
          <a:graphic>
            <a:graphicData uri="http://schemas.openxmlformats.org/drawingml/2006/chart">
              <c:chart xmlns:c="http://schemas.openxmlformats.org/drawingml/2006/chart" xmlns:r="http://schemas.openxmlformats.org/officeDocument/2006/relationships" r:id="rId4"/>
            </a:graphicData>
          </a:graphic>
        </p:graphicFrame>
        <p:pic>
          <p:nvPicPr>
            <p:cNvPr id="13" name="グラフィックス 12" descr="ユーザー 単色塗りつぶし">
              <a:extLst>
                <a:ext uri="{FF2B5EF4-FFF2-40B4-BE49-F238E27FC236}">
                  <a16:creationId xmlns:a16="http://schemas.microsoft.com/office/drawing/2014/main" id="{197B1749-D15C-C858-E36D-4FF0A9B761D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474336" y="3724865"/>
              <a:ext cx="747422" cy="747422"/>
            </a:xfrm>
            <a:prstGeom prst="rect">
              <a:avLst/>
            </a:prstGeom>
          </p:spPr>
        </p:pic>
        <p:pic>
          <p:nvPicPr>
            <p:cNvPr id="14" name="グラフィックス 13" descr="都市 単色塗りつぶし">
              <a:extLst>
                <a:ext uri="{FF2B5EF4-FFF2-40B4-BE49-F238E27FC236}">
                  <a16:creationId xmlns:a16="http://schemas.microsoft.com/office/drawing/2014/main" id="{92C65D8A-939D-4F59-88BE-2D1107BF3CF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891378" y="3724865"/>
              <a:ext cx="747422" cy="747422"/>
            </a:xfrm>
            <a:prstGeom prst="rect">
              <a:avLst/>
            </a:prstGeom>
          </p:spPr>
        </p:pic>
        <p:sp>
          <p:nvSpPr>
            <p:cNvPr id="15" name="テキスト ボックス 14">
              <a:extLst>
                <a:ext uri="{FF2B5EF4-FFF2-40B4-BE49-F238E27FC236}">
                  <a16:creationId xmlns:a16="http://schemas.microsoft.com/office/drawing/2014/main" id="{78069479-ABA3-531D-8CBE-AC687EE42AB0}"/>
                </a:ext>
              </a:extLst>
            </p:cNvPr>
            <p:cNvSpPr txBox="1"/>
            <p:nvPr/>
          </p:nvSpPr>
          <p:spPr>
            <a:xfrm>
              <a:off x="4802587" y="3133134"/>
              <a:ext cx="1400722" cy="759428"/>
            </a:xfrm>
            <a:prstGeom prst="rect">
              <a:avLst/>
            </a:prstGeom>
            <a:noFill/>
          </p:spPr>
          <p:txBody>
            <a:bodyPr wrap="none" rtlCol="0">
              <a:spAutoFit/>
            </a:bodyPr>
            <a:lstStyle/>
            <a:p>
              <a:r>
                <a:rPr kumimoji="1" lang="en-US" altLang="ja-JP" sz="2400" b="1" dirty="0">
                  <a:solidFill>
                    <a:schemeClr val="accent1"/>
                  </a:solidFill>
                </a:rPr>
                <a:t>47</a:t>
              </a:r>
              <a:r>
                <a:rPr kumimoji="1" lang="en-US" altLang="ja-JP" sz="1200" b="1" dirty="0">
                  <a:solidFill>
                    <a:schemeClr val="accent1"/>
                  </a:solidFill>
                </a:rPr>
                <a:t>%</a:t>
              </a:r>
              <a:endParaRPr kumimoji="1" lang="ja-JP" altLang="en-US" b="1" dirty="0">
                <a:solidFill>
                  <a:schemeClr val="accent1"/>
                </a:solidFill>
              </a:endParaRPr>
            </a:p>
          </p:txBody>
        </p:sp>
        <p:sp>
          <p:nvSpPr>
            <p:cNvPr id="16" name="テキスト ボックス 15">
              <a:extLst>
                <a:ext uri="{FF2B5EF4-FFF2-40B4-BE49-F238E27FC236}">
                  <a16:creationId xmlns:a16="http://schemas.microsoft.com/office/drawing/2014/main" id="{829EA0CC-746E-0302-D179-9A24296EFE87}"/>
                </a:ext>
              </a:extLst>
            </p:cNvPr>
            <p:cNvSpPr txBox="1"/>
            <p:nvPr/>
          </p:nvSpPr>
          <p:spPr>
            <a:xfrm>
              <a:off x="6248327" y="3133134"/>
              <a:ext cx="1400722" cy="759428"/>
            </a:xfrm>
            <a:prstGeom prst="rect">
              <a:avLst/>
            </a:prstGeom>
            <a:noFill/>
          </p:spPr>
          <p:txBody>
            <a:bodyPr wrap="none" rtlCol="0">
              <a:spAutoFit/>
            </a:bodyPr>
            <a:lstStyle/>
            <a:p>
              <a:r>
                <a:rPr kumimoji="1" lang="en-US" altLang="ja-JP" sz="2400" b="1" dirty="0">
                  <a:solidFill>
                    <a:srgbClr val="ED7D31"/>
                  </a:solidFill>
                </a:rPr>
                <a:t>53</a:t>
              </a:r>
              <a:r>
                <a:rPr kumimoji="1" lang="en-US" altLang="ja-JP" sz="1200" b="1" dirty="0">
                  <a:solidFill>
                    <a:srgbClr val="ED7D31"/>
                  </a:solidFill>
                </a:rPr>
                <a:t>%</a:t>
              </a:r>
              <a:endParaRPr kumimoji="1" lang="ja-JP" altLang="en-US" b="1" dirty="0">
                <a:solidFill>
                  <a:srgbClr val="ED7D31"/>
                </a:solidFill>
              </a:endParaRPr>
            </a:p>
          </p:txBody>
        </p:sp>
        <p:sp>
          <p:nvSpPr>
            <p:cNvPr id="17" name="テキスト ボックス 16">
              <a:extLst>
                <a:ext uri="{FF2B5EF4-FFF2-40B4-BE49-F238E27FC236}">
                  <a16:creationId xmlns:a16="http://schemas.microsoft.com/office/drawing/2014/main" id="{B41FA2A6-5DA0-6EAB-1E56-93C1947275E6}"/>
                </a:ext>
              </a:extLst>
            </p:cNvPr>
            <p:cNvSpPr txBox="1"/>
            <p:nvPr/>
          </p:nvSpPr>
          <p:spPr>
            <a:xfrm>
              <a:off x="4894065" y="2899191"/>
              <a:ext cx="894438" cy="506286"/>
            </a:xfrm>
            <a:prstGeom prst="rect">
              <a:avLst/>
            </a:prstGeom>
            <a:noFill/>
          </p:spPr>
          <p:txBody>
            <a:bodyPr wrap="none" rtlCol="0">
              <a:spAutoFit/>
            </a:bodyPr>
            <a:lstStyle/>
            <a:p>
              <a:pPr algn="ctr"/>
              <a:r>
                <a:rPr lang="ja-JP" altLang="en-US" sz="1400" dirty="0">
                  <a:solidFill>
                    <a:schemeClr val="accent1"/>
                  </a:solidFill>
                </a:rPr>
                <a:t>法人</a:t>
              </a:r>
              <a:endParaRPr kumimoji="1" lang="ja-JP" altLang="en-US" sz="1600" dirty="0">
                <a:solidFill>
                  <a:schemeClr val="accent1"/>
                </a:solidFill>
              </a:endParaRPr>
            </a:p>
          </p:txBody>
        </p:sp>
        <p:sp>
          <p:nvSpPr>
            <p:cNvPr id="18" name="テキスト ボックス 17">
              <a:extLst>
                <a:ext uri="{FF2B5EF4-FFF2-40B4-BE49-F238E27FC236}">
                  <a16:creationId xmlns:a16="http://schemas.microsoft.com/office/drawing/2014/main" id="{084DFAD7-9D72-A4E1-2813-66582FDDBDD3}"/>
                </a:ext>
              </a:extLst>
            </p:cNvPr>
            <p:cNvSpPr txBox="1"/>
            <p:nvPr/>
          </p:nvSpPr>
          <p:spPr>
            <a:xfrm>
              <a:off x="6403501" y="2899191"/>
              <a:ext cx="894438" cy="506286"/>
            </a:xfrm>
            <a:prstGeom prst="rect">
              <a:avLst/>
            </a:prstGeom>
            <a:noFill/>
          </p:spPr>
          <p:txBody>
            <a:bodyPr wrap="none" rtlCol="0">
              <a:spAutoFit/>
            </a:bodyPr>
            <a:lstStyle/>
            <a:p>
              <a:pPr algn="ctr"/>
              <a:r>
                <a:rPr lang="ja-JP" altLang="en-US" sz="1400" dirty="0">
                  <a:solidFill>
                    <a:srgbClr val="ED7D31"/>
                  </a:solidFill>
                </a:rPr>
                <a:t>個人</a:t>
              </a:r>
              <a:endParaRPr kumimoji="1" lang="ja-JP" altLang="en-US" sz="1600" dirty="0">
                <a:solidFill>
                  <a:srgbClr val="ED7D31"/>
                </a:solidFill>
              </a:endParaRPr>
            </a:p>
          </p:txBody>
        </p:sp>
        <p:sp>
          <p:nvSpPr>
            <p:cNvPr id="19" name="楕円 18">
              <a:extLst>
                <a:ext uri="{FF2B5EF4-FFF2-40B4-BE49-F238E27FC236}">
                  <a16:creationId xmlns:a16="http://schemas.microsoft.com/office/drawing/2014/main" id="{AF16CA83-03C5-72CE-0D6F-01AAE57C7023}"/>
                </a:ext>
              </a:extLst>
            </p:cNvPr>
            <p:cNvSpPr/>
            <p:nvPr/>
          </p:nvSpPr>
          <p:spPr>
            <a:xfrm>
              <a:off x="4299005" y="1927869"/>
              <a:ext cx="3593990" cy="3593990"/>
            </a:xfrm>
            <a:prstGeom prst="ellipse">
              <a:avLst/>
            </a:prstGeom>
            <a:noFill/>
            <a:ln>
              <a:solidFill>
                <a:srgbClr val="FA00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a:extLst>
                <a:ext uri="{FF2B5EF4-FFF2-40B4-BE49-F238E27FC236}">
                  <a16:creationId xmlns:a16="http://schemas.microsoft.com/office/drawing/2014/main" id="{9517DA6F-C0B4-A33B-B029-A5CFF6805167}"/>
                </a:ext>
              </a:extLst>
            </p:cNvPr>
            <p:cNvSpPr txBox="1"/>
            <p:nvPr/>
          </p:nvSpPr>
          <p:spPr>
            <a:xfrm>
              <a:off x="6760091" y="1531311"/>
              <a:ext cx="1888549" cy="455657"/>
            </a:xfrm>
            <a:prstGeom prst="rect">
              <a:avLst/>
            </a:prstGeom>
            <a:noFill/>
          </p:spPr>
          <p:txBody>
            <a:bodyPr wrap="none" rtlCol="0">
              <a:spAutoFit/>
            </a:bodyPr>
            <a:lstStyle/>
            <a:p>
              <a:r>
                <a:rPr kumimoji="1" lang="en-US" altLang="ja-JP" sz="1200" b="1" dirty="0">
                  <a:solidFill>
                    <a:srgbClr val="FA0059"/>
                  </a:solidFill>
                </a:rPr>
                <a:t>17,142</a:t>
              </a:r>
              <a:r>
                <a:rPr kumimoji="1" lang="ja-JP" altLang="en-US" sz="1000" b="1" dirty="0">
                  <a:solidFill>
                    <a:srgbClr val="FA0059"/>
                  </a:solidFill>
                </a:rPr>
                <a:t>人</a:t>
              </a:r>
              <a:r>
                <a:rPr kumimoji="1" lang="en-US" altLang="ja-JP" sz="1000" b="1" dirty="0">
                  <a:solidFill>
                    <a:srgbClr val="FA0059"/>
                  </a:solidFill>
                </a:rPr>
                <a:t>/</a:t>
              </a:r>
              <a:r>
                <a:rPr kumimoji="1" lang="ja-JP" altLang="en-US" sz="1000" b="1" dirty="0">
                  <a:solidFill>
                    <a:srgbClr val="FA0059"/>
                  </a:solidFill>
                </a:rPr>
                <a:t>年</a:t>
              </a:r>
              <a:endParaRPr kumimoji="1" lang="ja-JP" altLang="en-US" b="1" dirty="0">
                <a:solidFill>
                  <a:srgbClr val="FA0059"/>
                </a:solidFill>
              </a:endParaRPr>
            </a:p>
          </p:txBody>
        </p:sp>
        <p:sp>
          <p:nvSpPr>
            <p:cNvPr id="21" name="フリーフォーム: 図形 20">
              <a:extLst>
                <a:ext uri="{FF2B5EF4-FFF2-40B4-BE49-F238E27FC236}">
                  <a16:creationId xmlns:a16="http://schemas.microsoft.com/office/drawing/2014/main" id="{6A23862C-A1DA-D665-C760-C7566128FC44}"/>
                </a:ext>
              </a:extLst>
            </p:cNvPr>
            <p:cNvSpPr/>
            <p:nvPr/>
          </p:nvSpPr>
          <p:spPr>
            <a:xfrm flipH="1">
              <a:off x="7544961" y="1968458"/>
              <a:ext cx="381982" cy="731521"/>
            </a:xfrm>
            <a:custGeom>
              <a:avLst/>
              <a:gdLst>
                <a:gd name="connsiteX0" fmla="*/ 461176 w 461176"/>
                <a:gd name="connsiteY0" fmla="*/ 0 h 731520"/>
                <a:gd name="connsiteX1" fmla="*/ 0 w 461176"/>
                <a:gd name="connsiteY1" fmla="*/ 731520 h 731520"/>
                <a:gd name="connsiteX2" fmla="*/ 437322 w 461176"/>
                <a:gd name="connsiteY2" fmla="*/ 731520 h 731520"/>
              </a:gdLst>
              <a:ahLst/>
              <a:cxnLst>
                <a:cxn ang="0">
                  <a:pos x="connsiteX0" y="connsiteY0"/>
                </a:cxn>
                <a:cxn ang="0">
                  <a:pos x="connsiteX1" y="connsiteY1"/>
                </a:cxn>
                <a:cxn ang="0">
                  <a:pos x="connsiteX2" y="connsiteY2"/>
                </a:cxn>
              </a:cxnLst>
              <a:rect l="l" t="t" r="r" b="b"/>
              <a:pathLst>
                <a:path w="461176" h="731520">
                  <a:moveTo>
                    <a:pt x="461176" y="0"/>
                  </a:moveTo>
                  <a:lnTo>
                    <a:pt x="0" y="731520"/>
                  </a:lnTo>
                  <a:lnTo>
                    <a:pt x="437322" y="731520"/>
                  </a:lnTo>
                </a:path>
              </a:pathLst>
            </a:custGeom>
            <a:noFill/>
            <a:ln>
              <a:solidFill>
                <a:srgbClr val="FA0059"/>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AED1052A-0016-FC83-27D8-6BE614303220}"/>
                </a:ext>
              </a:extLst>
            </p:cNvPr>
            <p:cNvSpPr txBox="1"/>
            <p:nvPr/>
          </p:nvSpPr>
          <p:spPr>
            <a:xfrm>
              <a:off x="4038600" y="1611502"/>
              <a:ext cx="1485102" cy="506286"/>
            </a:xfrm>
            <a:prstGeom prst="rect">
              <a:avLst/>
            </a:prstGeom>
            <a:noFill/>
          </p:spPr>
          <p:txBody>
            <a:bodyPr wrap="none" rtlCol="0">
              <a:spAutoFit/>
            </a:bodyPr>
            <a:lstStyle/>
            <a:p>
              <a:r>
                <a:rPr kumimoji="1" lang="en-US" altLang="ja-JP" sz="1400" b="1" dirty="0">
                  <a:solidFill>
                    <a:schemeClr val="accent1"/>
                  </a:solidFill>
                </a:rPr>
                <a:t>1,484</a:t>
              </a:r>
              <a:r>
                <a:rPr kumimoji="1" lang="ja-JP" altLang="en-US" sz="1000" b="1" dirty="0">
                  <a:solidFill>
                    <a:schemeClr val="accent1"/>
                  </a:solidFill>
                </a:rPr>
                <a:t>社</a:t>
              </a:r>
              <a:endParaRPr kumimoji="1" lang="ja-JP" altLang="en-US" b="1" dirty="0">
                <a:solidFill>
                  <a:schemeClr val="accent1"/>
                </a:solidFill>
              </a:endParaRPr>
            </a:p>
          </p:txBody>
        </p:sp>
        <p:sp>
          <p:nvSpPr>
            <p:cNvPr id="23" name="フリーフォーム: 図形 22">
              <a:extLst>
                <a:ext uri="{FF2B5EF4-FFF2-40B4-BE49-F238E27FC236}">
                  <a16:creationId xmlns:a16="http://schemas.microsoft.com/office/drawing/2014/main" id="{FDE3FF24-B162-17B3-FC13-CB9FBB5C10C2}"/>
                </a:ext>
              </a:extLst>
            </p:cNvPr>
            <p:cNvSpPr/>
            <p:nvPr/>
          </p:nvSpPr>
          <p:spPr>
            <a:xfrm>
              <a:off x="5350110" y="1867907"/>
              <a:ext cx="396690" cy="1021668"/>
            </a:xfrm>
            <a:custGeom>
              <a:avLst/>
              <a:gdLst>
                <a:gd name="connsiteX0" fmla="*/ 0 w 644056"/>
                <a:gd name="connsiteY0" fmla="*/ 0 h 795131"/>
                <a:gd name="connsiteX1" fmla="*/ 644056 w 644056"/>
                <a:gd name="connsiteY1" fmla="*/ 0 h 795131"/>
                <a:gd name="connsiteX2" fmla="*/ 214685 w 644056"/>
                <a:gd name="connsiteY2" fmla="*/ 795131 h 795131"/>
                <a:gd name="connsiteX3" fmla="*/ 214685 w 644056"/>
                <a:gd name="connsiteY3" fmla="*/ 795131 h 795131"/>
                <a:gd name="connsiteX0" fmla="*/ 112476 w 429371"/>
                <a:gd name="connsiteY0" fmla="*/ 1977 h 795131"/>
                <a:gd name="connsiteX1" fmla="*/ 429371 w 429371"/>
                <a:gd name="connsiteY1" fmla="*/ 0 h 795131"/>
                <a:gd name="connsiteX2" fmla="*/ 0 w 429371"/>
                <a:gd name="connsiteY2" fmla="*/ 795131 h 795131"/>
                <a:gd name="connsiteX3" fmla="*/ 0 w 429371"/>
                <a:gd name="connsiteY3" fmla="*/ 795131 h 795131"/>
              </a:gdLst>
              <a:ahLst/>
              <a:cxnLst>
                <a:cxn ang="0">
                  <a:pos x="connsiteX0" y="connsiteY0"/>
                </a:cxn>
                <a:cxn ang="0">
                  <a:pos x="connsiteX1" y="connsiteY1"/>
                </a:cxn>
                <a:cxn ang="0">
                  <a:pos x="connsiteX2" y="connsiteY2"/>
                </a:cxn>
                <a:cxn ang="0">
                  <a:pos x="connsiteX3" y="connsiteY3"/>
                </a:cxn>
              </a:cxnLst>
              <a:rect l="l" t="t" r="r" b="b"/>
              <a:pathLst>
                <a:path w="429371" h="795131">
                  <a:moveTo>
                    <a:pt x="112476" y="1977"/>
                  </a:moveTo>
                  <a:lnTo>
                    <a:pt x="429371" y="0"/>
                  </a:lnTo>
                  <a:lnTo>
                    <a:pt x="0" y="795131"/>
                  </a:lnTo>
                  <a:lnTo>
                    <a:pt x="0" y="795131"/>
                  </a:lnTo>
                </a:path>
              </a:pathLst>
            </a:custGeom>
            <a:noFill/>
            <a:ln>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16699FC1-92F2-BC2F-63EF-5E6FE63C9100}"/>
                </a:ext>
              </a:extLst>
            </p:cNvPr>
            <p:cNvSpPr txBox="1"/>
            <p:nvPr/>
          </p:nvSpPr>
          <p:spPr>
            <a:xfrm>
              <a:off x="4733118" y="5664703"/>
              <a:ext cx="2725763" cy="398010"/>
            </a:xfrm>
            <a:prstGeom prst="roundRect">
              <a:avLst>
                <a:gd name="adj" fmla="val 50000"/>
              </a:avLst>
            </a:prstGeom>
            <a:solidFill>
              <a:schemeClr val="accent1"/>
            </a:solidFill>
          </p:spPr>
          <p:txBody>
            <a:bodyPr wrap="none" tIns="18000" bIns="0" rtlCol="0">
              <a:spAutoFit/>
            </a:bodyPr>
            <a:lstStyle/>
            <a:p>
              <a:pPr algn="ctr"/>
              <a:r>
                <a:rPr kumimoji="1" lang="ja-JP" altLang="en-US" sz="1000" dirty="0">
                  <a:solidFill>
                    <a:schemeClr val="bg1"/>
                  </a:solidFill>
                </a:rPr>
                <a:t>法人・個人の受講者割合</a:t>
              </a:r>
            </a:p>
          </p:txBody>
        </p:sp>
        <p:sp>
          <p:nvSpPr>
            <p:cNvPr id="25" name="テキスト ボックス 24">
              <a:extLst>
                <a:ext uri="{FF2B5EF4-FFF2-40B4-BE49-F238E27FC236}">
                  <a16:creationId xmlns:a16="http://schemas.microsoft.com/office/drawing/2014/main" id="{7EAD976F-A1F8-9A56-5B20-2410FCBFD6C5}"/>
                </a:ext>
              </a:extLst>
            </p:cNvPr>
            <p:cNvSpPr txBox="1"/>
            <p:nvPr/>
          </p:nvSpPr>
          <p:spPr>
            <a:xfrm>
              <a:off x="6693417" y="1249232"/>
              <a:ext cx="810057" cy="455657"/>
            </a:xfrm>
            <a:prstGeom prst="rect">
              <a:avLst/>
            </a:prstGeom>
            <a:noFill/>
          </p:spPr>
          <p:txBody>
            <a:bodyPr wrap="none" rtlCol="0">
              <a:spAutoFit/>
            </a:bodyPr>
            <a:lstStyle/>
            <a:p>
              <a:pPr algn="ctr"/>
              <a:r>
                <a:rPr lang="ja-JP" altLang="en-US" sz="1200" dirty="0">
                  <a:solidFill>
                    <a:srgbClr val="FF0000"/>
                  </a:solidFill>
                </a:rPr>
                <a:t>全体</a:t>
              </a:r>
              <a:endParaRPr kumimoji="1" lang="ja-JP" altLang="en-US" sz="1600" dirty="0">
                <a:solidFill>
                  <a:srgbClr val="FF0000"/>
                </a:solidFill>
              </a:endParaRPr>
            </a:p>
          </p:txBody>
        </p:sp>
      </p:grpSp>
      <p:grpSp>
        <p:nvGrpSpPr>
          <p:cNvPr id="26" name="グループ化 25">
            <a:extLst>
              <a:ext uri="{FF2B5EF4-FFF2-40B4-BE49-F238E27FC236}">
                <a16:creationId xmlns:a16="http://schemas.microsoft.com/office/drawing/2014/main" id="{E1033CA6-AF95-5276-B4D7-5A2658604DC3}"/>
              </a:ext>
            </a:extLst>
          </p:cNvPr>
          <p:cNvGrpSpPr/>
          <p:nvPr/>
        </p:nvGrpSpPr>
        <p:grpSpPr>
          <a:xfrm>
            <a:off x="-238549" y="3635277"/>
            <a:ext cx="3242548" cy="2184828"/>
            <a:chOff x="-191473" y="3072143"/>
            <a:chExt cx="4603876" cy="3102090"/>
          </a:xfrm>
        </p:grpSpPr>
        <p:graphicFrame>
          <p:nvGraphicFramePr>
            <p:cNvPr id="27" name="グラフ 26">
              <a:extLst>
                <a:ext uri="{FF2B5EF4-FFF2-40B4-BE49-F238E27FC236}">
                  <a16:creationId xmlns:a16="http://schemas.microsoft.com/office/drawing/2014/main" id="{57BEAA30-DA2B-74E3-810A-C9A5DA3D85D1}"/>
                </a:ext>
              </a:extLst>
            </p:cNvPr>
            <p:cNvGraphicFramePr/>
            <p:nvPr>
              <p:extLst>
                <p:ext uri="{D42A27DB-BD31-4B8C-83A1-F6EECF244321}">
                  <p14:modId xmlns:p14="http://schemas.microsoft.com/office/powerpoint/2010/main" val="1058673467"/>
                </p:ext>
              </p:extLst>
            </p:nvPr>
          </p:nvGraphicFramePr>
          <p:xfrm>
            <a:off x="-191473" y="3072143"/>
            <a:ext cx="4603876" cy="3102090"/>
          </p:xfrm>
          <a:graphic>
            <a:graphicData uri="http://schemas.openxmlformats.org/drawingml/2006/chart">
              <c:chart xmlns:c="http://schemas.openxmlformats.org/drawingml/2006/chart" xmlns:r="http://schemas.openxmlformats.org/officeDocument/2006/relationships" r:id="rId9"/>
            </a:graphicData>
          </a:graphic>
        </p:graphicFrame>
        <p:sp>
          <p:nvSpPr>
            <p:cNvPr id="28" name="テキスト ボックス 27">
              <a:extLst>
                <a:ext uri="{FF2B5EF4-FFF2-40B4-BE49-F238E27FC236}">
                  <a16:creationId xmlns:a16="http://schemas.microsoft.com/office/drawing/2014/main" id="{19903F09-0289-8957-4B3D-144223D00772}"/>
                </a:ext>
              </a:extLst>
            </p:cNvPr>
            <p:cNvSpPr txBox="1"/>
            <p:nvPr/>
          </p:nvSpPr>
          <p:spPr>
            <a:xfrm>
              <a:off x="2465256" y="4082947"/>
              <a:ext cx="1004170" cy="524390"/>
            </a:xfrm>
            <a:prstGeom prst="rect">
              <a:avLst/>
            </a:prstGeom>
            <a:noFill/>
          </p:spPr>
          <p:txBody>
            <a:bodyPr wrap="none" rtlCol="0">
              <a:spAutoFit/>
            </a:bodyPr>
            <a:lstStyle/>
            <a:p>
              <a:r>
                <a:rPr kumimoji="1" lang="en-US" altLang="ja-JP" b="1" dirty="0">
                  <a:solidFill>
                    <a:schemeClr val="accent1"/>
                  </a:solidFill>
                </a:rPr>
                <a:t>32</a:t>
              </a:r>
              <a:r>
                <a:rPr kumimoji="1" lang="en-US" altLang="ja-JP" sz="1100" b="1" dirty="0">
                  <a:solidFill>
                    <a:schemeClr val="accent1"/>
                  </a:solidFill>
                </a:rPr>
                <a:t>%</a:t>
              </a:r>
              <a:endParaRPr kumimoji="1" lang="ja-JP" altLang="en-US" b="1" dirty="0">
                <a:solidFill>
                  <a:schemeClr val="accent1"/>
                </a:solidFill>
              </a:endParaRPr>
            </a:p>
          </p:txBody>
        </p:sp>
        <p:sp>
          <p:nvSpPr>
            <p:cNvPr id="29" name="テキスト ボックス 28">
              <a:extLst>
                <a:ext uri="{FF2B5EF4-FFF2-40B4-BE49-F238E27FC236}">
                  <a16:creationId xmlns:a16="http://schemas.microsoft.com/office/drawing/2014/main" id="{4844AB40-1433-196B-EA0B-7AE88A3ACBDC}"/>
                </a:ext>
              </a:extLst>
            </p:cNvPr>
            <p:cNvSpPr txBox="1"/>
            <p:nvPr/>
          </p:nvSpPr>
          <p:spPr>
            <a:xfrm>
              <a:off x="2052162" y="5332444"/>
              <a:ext cx="1004170" cy="524390"/>
            </a:xfrm>
            <a:prstGeom prst="rect">
              <a:avLst/>
            </a:prstGeom>
            <a:noFill/>
          </p:spPr>
          <p:txBody>
            <a:bodyPr wrap="none" rtlCol="0">
              <a:spAutoFit/>
            </a:bodyPr>
            <a:lstStyle/>
            <a:p>
              <a:r>
                <a:rPr kumimoji="1" lang="en-US" altLang="ja-JP" b="1" dirty="0">
                  <a:solidFill>
                    <a:schemeClr val="accent1"/>
                  </a:solidFill>
                </a:rPr>
                <a:t>22</a:t>
              </a:r>
              <a:r>
                <a:rPr kumimoji="1" lang="en-US" altLang="ja-JP" sz="1100" b="1" dirty="0">
                  <a:solidFill>
                    <a:schemeClr val="accent1"/>
                  </a:solidFill>
                </a:rPr>
                <a:t>%</a:t>
              </a:r>
              <a:endParaRPr kumimoji="1" lang="ja-JP" altLang="en-US" b="1" dirty="0">
                <a:solidFill>
                  <a:schemeClr val="accent1"/>
                </a:solidFill>
              </a:endParaRPr>
            </a:p>
          </p:txBody>
        </p:sp>
        <p:sp>
          <p:nvSpPr>
            <p:cNvPr id="30" name="テキスト ボックス 29">
              <a:extLst>
                <a:ext uri="{FF2B5EF4-FFF2-40B4-BE49-F238E27FC236}">
                  <a16:creationId xmlns:a16="http://schemas.microsoft.com/office/drawing/2014/main" id="{BD254D6F-9CBB-4935-7A57-CFF6CAA5B675}"/>
                </a:ext>
              </a:extLst>
            </p:cNvPr>
            <p:cNvSpPr txBox="1"/>
            <p:nvPr/>
          </p:nvSpPr>
          <p:spPr>
            <a:xfrm>
              <a:off x="905153" y="4713024"/>
              <a:ext cx="1004170" cy="524390"/>
            </a:xfrm>
            <a:prstGeom prst="rect">
              <a:avLst/>
            </a:prstGeom>
            <a:noFill/>
          </p:spPr>
          <p:txBody>
            <a:bodyPr wrap="none" rtlCol="0">
              <a:spAutoFit/>
            </a:bodyPr>
            <a:lstStyle/>
            <a:p>
              <a:r>
                <a:rPr kumimoji="1" lang="en-US" altLang="ja-JP" b="1" dirty="0">
                  <a:solidFill>
                    <a:schemeClr val="accent1"/>
                  </a:solidFill>
                </a:rPr>
                <a:t>36</a:t>
              </a:r>
              <a:r>
                <a:rPr kumimoji="1" lang="en-US" altLang="ja-JP" sz="1100" b="1" dirty="0">
                  <a:solidFill>
                    <a:schemeClr val="accent1"/>
                  </a:solidFill>
                </a:rPr>
                <a:t>%</a:t>
              </a:r>
              <a:endParaRPr kumimoji="1" lang="ja-JP" altLang="en-US" b="1" dirty="0">
                <a:solidFill>
                  <a:schemeClr val="accent1"/>
                </a:solidFill>
              </a:endParaRPr>
            </a:p>
          </p:txBody>
        </p:sp>
        <p:sp>
          <p:nvSpPr>
            <p:cNvPr id="31" name="テキスト ボックス 30">
              <a:extLst>
                <a:ext uri="{FF2B5EF4-FFF2-40B4-BE49-F238E27FC236}">
                  <a16:creationId xmlns:a16="http://schemas.microsoft.com/office/drawing/2014/main" id="{B3AF16EF-B4FE-A754-AFD1-C54E47C84F50}"/>
                </a:ext>
              </a:extLst>
            </p:cNvPr>
            <p:cNvSpPr txBox="1"/>
            <p:nvPr/>
          </p:nvSpPr>
          <p:spPr>
            <a:xfrm>
              <a:off x="1489700" y="3543177"/>
              <a:ext cx="1004170" cy="524390"/>
            </a:xfrm>
            <a:prstGeom prst="rect">
              <a:avLst/>
            </a:prstGeom>
            <a:noFill/>
          </p:spPr>
          <p:txBody>
            <a:bodyPr wrap="none" rtlCol="0">
              <a:spAutoFit/>
            </a:bodyPr>
            <a:lstStyle/>
            <a:p>
              <a:r>
                <a:rPr kumimoji="1" lang="en-US" altLang="ja-JP" b="1" dirty="0">
                  <a:solidFill>
                    <a:schemeClr val="accent1"/>
                  </a:solidFill>
                </a:rPr>
                <a:t>10</a:t>
              </a:r>
              <a:r>
                <a:rPr kumimoji="1" lang="en-US" altLang="ja-JP" sz="1100" b="1" dirty="0">
                  <a:solidFill>
                    <a:schemeClr val="accent1"/>
                  </a:solidFill>
                </a:rPr>
                <a:t>%</a:t>
              </a:r>
              <a:endParaRPr kumimoji="1" lang="ja-JP" altLang="en-US" b="1" dirty="0">
                <a:solidFill>
                  <a:schemeClr val="accent1"/>
                </a:solidFill>
              </a:endParaRPr>
            </a:p>
          </p:txBody>
        </p:sp>
        <p:sp>
          <p:nvSpPr>
            <p:cNvPr id="32" name="テキスト ボックス 31">
              <a:extLst>
                <a:ext uri="{FF2B5EF4-FFF2-40B4-BE49-F238E27FC236}">
                  <a16:creationId xmlns:a16="http://schemas.microsoft.com/office/drawing/2014/main" id="{9FF40B1B-4079-54E4-8EB5-506C87E5D006}"/>
                </a:ext>
              </a:extLst>
            </p:cNvPr>
            <p:cNvSpPr txBox="1"/>
            <p:nvPr/>
          </p:nvSpPr>
          <p:spPr>
            <a:xfrm>
              <a:off x="2451385" y="3629988"/>
              <a:ext cx="748923" cy="430887"/>
            </a:xfrm>
            <a:prstGeom prst="rect">
              <a:avLst/>
            </a:prstGeom>
            <a:noFill/>
          </p:spPr>
          <p:txBody>
            <a:bodyPr wrap="none" rtlCol="0">
              <a:spAutoFit/>
            </a:bodyPr>
            <a:lstStyle/>
            <a:p>
              <a:pPr algn="ctr"/>
              <a:r>
                <a:rPr kumimoji="1" lang="ja-JP" altLang="en-US" sz="1100" b="1" dirty="0">
                  <a:solidFill>
                    <a:schemeClr val="accent1"/>
                  </a:solidFill>
                </a:rPr>
                <a:t>内定者</a:t>
              </a:r>
              <a:endParaRPr kumimoji="1" lang="en-US" altLang="ja-JP" sz="1100" b="1" dirty="0">
                <a:solidFill>
                  <a:schemeClr val="accent1"/>
                </a:solidFill>
              </a:endParaRPr>
            </a:p>
            <a:p>
              <a:pPr algn="ctr"/>
              <a:r>
                <a:rPr kumimoji="1" lang="ja-JP" altLang="en-US" sz="1100" b="1" dirty="0">
                  <a:solidFill>
                    <a:schemeClr val="accent1"/>
                  </a:solidFill>
                </a:rPr>
                <a:t>新卒研修</a:t>
              </a:r>
            </a:p>
          </p:txBody>
        </p:sp>
        <p:sp>
          <p:nvSpPr>
            <p:cNvPr id="33" name="テキスト ボックス 32">
              <a:extLst>
                <a:ext uri="{FF2B5EF4-FFF2-40B4-BE49-F238E27FC236}">
                  <a16:creationId xmlns:a16="http://schemas.microsoft.com/office/drawing/2014/main" id="{066CB9A5-9E9B-5260-0068-839165E5B8A7}"/>
                </a:ext>
              </a:extLst>
            </p:cNvPr>
            <p:cNvSpPr txBox="1"/>
            <p:nvPr/>
          </p:nvSpPr>
          <p:spPr>
            <a:xfrm>
              <a:off x="1884010" y="4901558"/>
              <a:ext cx="1063345" cy="611787"/>
            </a:xfrm>
            <a:prstGeom prst="rect">
              <a:avLst/>
            </a:prstGeom>
            <a:noFill/>
          </p:spPr>
          <p:txBody>
            <a:bodyPr wrap="none" rtlCol="0">
              <a:spAutoFit/>
            </a:bodyPr>
            <a:lstStyle/>
            <a:p>
              <a:pPr algn="ctr"/>
              <a:r>
                <a:rPr kumimoji="1" lang="ja-JP" altLang="en-US" sz="1100" b="1" dirty="0">
                  <a:solidFill>
                    <a:schemeClr val="accent1"/>
                  </a:solidFill>
                </a:rPr>
                <a:t>中途入社</a:t>
              </a:r>
              <a:endParaRPr kumimoji="1" lang="en-US" altLang="ja-JP" sz="1100" b="1" dirty="0">
                <a:solidFill>
                  <a:schemeClr val="accent1"/>
                </a:solidFill>
              </a:endParaRPr>
            </a:p>
            <a:p>
              <a:pPr algn="ctr"/>
              <a:r>
                <a:rPr lang="ja-JP" altLang="en-US" sz="1100" b="1" dirty="0">
                  <a:solidFill>
                    <a:schemeClr val="accent1"/>
                  </a:solidFill>
                </a:rPr>
                <a:t>研修</a:t>
              </a:r>
              <a:endParaRPr kumimoji="1" lang="ja-JP" altLang="en-US" sz="1100" b="1" dirty="0">
                <a:solidFill>
                  <a:schemeClr val="accent1"/>
                </a:solidFill>
              </a:endParaRPr>
            </a:p>
          </p:txBody>
        </p:sp>
        <p:sp>
          <p:nvSpPr>
            <p:cNvPr id="34" name="テキスト ボックス 33">
              <a:extLst>
                <a:ext uri="{FF2B5EF4-FFF2-40B4-BE49-F238E27FC236}">
                  <a16:creationId xmlns:a16="http://schemas.microsoft.com/office/drawing/2014/main" id="{C842E9D2-B357-5F7D-723C-C284EE3F023C}"/>
                </a:ext>
              </a:extLst>
            </p:cNvPr>
            <p:cNvSpPr txBox="1"/>
            <p:nvPr/>
          </p:nvSpPr>
          <p:spPr>
            <a:xfrm>
              <a:off x="922142" y="4282137"/>
              <a:ext cx="748923" cy="430887"/>
            </a:xfrm>
            <a:prstGeom prst="rect">
              <a:avLst/>
            </a:prstGeom>
            <a:noFill/>
          </p:spPr>
          <p:txBody>
            <a:bodyPr wrap="none" rtlCol="0">
              <a:spAutoFit/>
            </a:bodyPr>
            <a:lstStyle/>
            <a:p>
              <a:pPr algn="ctr"/>
              <a:r>
                <a:rPr kumimoji="1" lang="ja-JP" altLang="en-US" sz="1100" b="1" dirty="0">
                  <a:solidFill>
                    <a:schemeClr val="accent1"/>
                  </a:solidFill>
                </a:rPr>
                <a:t>既存社員</a:t>
              </a:r>
              <a:endParaRPr kumimoji="1" lang="en-US" altLang="ja-JP" sz="1100" b="1" dirty="0">
                <a:solidFill>
                  <a:schemeClr val="accent1"/>
                </a:solidFill>
              </a:endParaRPr>
            </a:p>
            <a:p>
              <a:pPr algn="ctr"/>
              <a:r>
                <a:rPr lang="ja-JP" altLang="en-US" sz="1100" b="1" dirty="0">
                  <a:solidFill>
                    <a:schemeClr val="accent1"/>
                  </a:solidFill>
                </a:rPr>
                <a:t>研修</a:t>
              </a:r>
              <a:endParaRPr kumimoji="1" lang="ja-JP" altLang="en-US" sz="1100" b="1" dirty="0">
                <a:solidFill>
                  <a:schemeClr val="accent1"/>
                </a:solidFill>
              </a:endParaRPr>
            </a:p>
          </p:txBody>
        </p:sp>
        <p:sp>
          <p:nvSpPr>
            <p:cNvPr id="35" name="テキスト ボックス 34">
              <a:extLst>
                <a:ext uri="{FF2B5EF4-FFF2-40B4-BE49-F238E27FC236}">
                  <a16:creationId xmlns:a16="http://schemas.microsoft.com/office/drawing/2014/main" id="{522B23FE-8F33-91F9-571C-683588A022A2}"/>
                </a:ext>
              </a:extLst>
            </p:cNvPr>
            <p:cNvSpPr txBox="1"/>
            <p:nvPr/>
          </p:nvSpPr>
          <p:spPr>
            <a:xfrm>
              <a:off x="1411843" y="3321464"/>
              <a:ext cx="748923" cy="261610"/>
            </a:xfrm>
            <a:prstGeom prst="rect">
              <a:avLst/>
            </a:prstGeom>
            <a:noFill/>
          </p:spPr>
          <p:txBody>
            <a:bodyPr wrap="none" rtlCol="0">
              <a:spAutoFit/>
            </a:bodyPr>
            <a:lstStyle/>
            <a:p>
              <a:pPr algn="ctr"/>
              <a:r>
                <a:rPr kumimoji="1" lang="ja-JP" altLang="en-US" sz="1100" b="1" dirty="0">
                  <a:solidFill>
                    <a:schemeClr val="accent1"/>
                  </a:solidFill>
                </a:rPr>
                <a:t>福利厚生</a:t>
              </a:r>
            </a:p>
          </p:txBody>
        </p:sp>
      </p:grpSp>
      <p:sp>
        <p:nvSpPr>
          <p:cNvPr id="37" name="テキスト ボックス 36">
            <a:extLst>
              <a:ext uri="{FF2B5EF4-FFF2-40B4-BE49-F238E27FC236}">
                <a16:creationId xmlns:a16="http://schemas.microsoft.com/office/drawing/2014/main" id="{D1962014-0590-9653-587C-D2BF57143B50}"/>
              </a:ext>
            </a:extLst>
          </p:cNvPr>
          <p:cNvSpPr txBox="1"/>
          <p:nvPr/>
        </p:nvSpPr>
        <p:spPr>
          <a:xfrm>
            <a:off x="810150" y="5777642"/>
            <a:ext cx="1145153" cy="241955"/>
          </a:xfrm>
          <a:prstGeom prst="roundRect">
            <a:avLst>
              <a:gd name="adj" fmla="val 50000"/>
            </a:avLst>
          </a:prstGeom>
          <a:solidFill>
            <a:schemeClr val="accent1"/>
          </a:solidFill>
        </p:spPr>
        <p:txBody>
          <a:bodyPr wrap="none" tIns="18000" bIns="0" rtlCol="0">
            <a:spAutoFit/>
          </a:bodyPr>
          <a:lstStyle/>
          <a:p>
            <a:pPr algn="ctr"/>
            <a:r>
              <a:rPr kumimoji="1" lang="ja-JP" altLang="en-US" sz="1000" dirty="0">
                <a:solidFill>
                  <a:schemeClr val="bg1"/>
                </a:solidFill>
              </a:rPr>
              <a:t>目的別研修割合</a:t>
            </a:r>
          </a:p>
        </p:txBody>
      </p:sp>
      <p:grpSp>
        <p:nvGrpSpPr>
          <p:cNvPr id="52" name="グループ化 51">
            <a:extLst>
              <a:ext uri="{FF2B5EF4-FFF2-40B4-BE49-F238E27FC236}">
                <a16:creationId xmlns:a16="http://schemas.microsoft.com/office/drawing/2014/main" id="{669A8167-D034-3995-C812-135647AA40BA}"/>
              </a:ext>
            </a:extLst>
          </p:cNvPr>
          <p:cNvGrpSpPr/>
          <p:nvPr/>
        </p:nvGrpSpPr>
        <p:grpSpPr>
          <a:xfrm>
            <a:off x="5436821" y="4277223"/>
            <a:ext cx="1901135" cy="736738"/>
            <a:chOff x="5436821" y="4277223"/>
            <a:chExt cx="1901135" cy="736738"/>
          </a:xfrm>
        </p:grpSpPr>
        <p:sp>
          <p:nvSpPr>
            <p:cNvPr id="39" name="テキスト ボックス 38">
              <a:extLst>
                <a:ext uri="{FF2B5EF4-FFF2-40B4-BE49-F238E27FC236}">
                  <a16:creationId xmlns:a16="http://schemas.microsoft.com/office/drawing/2014/main" id="{09F1628A-0506-1513-109E-065BE9CF0D01}"/>
                </a:ext>
              </a:extLst>
            </p:cNvPr>
            <p:cNvSpPr txBox="1"/>
            <p:nvPr/>
          </p:nvSpPr>
          <p:spPr>
            <a:xfrm>
              <a:off x="5436821" y="4277223"/>
              <a:ext cx="1415772" cy="461665"/>
            </a:xfrm>
            <a:prstGeom prst="rect">
              <a:avLst/>
            </a:prstGeom>
            <a:noFill/>
          </p:spPr>
          <p:txBody>
            <a:bodyPr wrap="none" rtlCol="0">
              <a:spAutoFit/>
            </a:bodyPr>
            <a:lstStyle/>
            <a:p>
              <a:r>
                <a:rPr kumimoji="1" lang="ja-JP" altLang="en-US" sz="1200" b="1" dirty="0">
                  <a:solidFill>
                    <a:schemeClr val="accent1"/>
                  </a:solidFill>
                </a:rPr>
                <a:t>講師一人あたりの</a:t>
              </a:r>
              <a:endParaRPr kumimoji="1" lang="en-US" altLang="ja-JP" sz="1200" b="1" dirty="0">
                <a:solidFill>
                  <a:schemeClr val="accent1"/>
                </a:solidFill>
              </a:endParaRPr>
            </a:p>
            <a:p>
              <a:r>
                <a:rPr lang="ja-JP" altLang="en-US" sz="1200" b="1" dirty="0">
                  <a:solidFill>
                    <a:schemeClr val="accent1"/>
                  </a:solidFill>
                </a:rPr>
                <a:t>年間平均指導時間</a:t>
              </a:r>
              <a:endParaRPr kumimoji="1" lang="ja-JP" altLang="en-US" sz="1200" b="1" dirty="0">
                <a:solidFill>
                  <a:schemeClr val="accent1"/>
                </a:solidFill>
              </a:endParaRPr>
            </a:p>
          </p:txBody>
        </p:sp>
        <p:sp>
          <p:nvSpPr>
            <p:cNvPr id="40" name="テキスト ボックス 39">
              <a:extLst>
                <a:ext uri="{FF2B5EF4-FFF2-40B4-BE49-F238E27FC236}">
                  <a16:creationId xmlns:a16="http://schemas.microsoft.com/office/drawing/2014/main" id="{2344638F-300F-26F5-4C3B-623BFC00DCBA}"/>
                </a:ext>
              </a:extLst>
            </p:cNvPr>
            <p:cNvSpPr txBox="1"/>
            <p:nvPr/>
          </p:nvSpPr>
          <p:spPr>
            <a:xfrm>
              <a:off x="6268432" y="4706184"/>
              <a:ext cx="1069524" cy="307777"/>
            </a:xfrm>
            <a:prstGeom prst="rect">
              <a:avLst/>
            </a:prstGeom>
            <a:noFill/>
          </p:spPr>
          <p:txBody>
            <a:bodyPr wrap="none" rtlCol="0">
              <a:spAutoFit/>
            </a:bodyPr>
            <a:lstStyle/>
            <a:p>
              <a:pPr algn="just"/>
              <a:r>
                <a:rPr kumimoji="1" lang="en-US" altLang="ja-JP" sz="1400" b="1" dirty="0">
                  <a:solidFill>
                    <a:schemeClr val="accent1"/>
                  </a:solidFill>
                </a:rPr>
                <a:t>1,394</a:t>
              </a:r>
              <a:r>
                <a:rPr kumimoji="1" lang="ja-JP" altLang="en-US" sz="1100" b="1" dirty="0">
                  <a:solidFill>
                    <a:schemeClr val="accent1"/>
                  </a:solidFill>
                </a:rPr>
                <a:t>時間</a:t>
              </a:r>
              <a:endParaRPr kumimoji="1" lang="ja-JP" altLang="en-US" sz="1400" b="1" dirty="0">
                <a:solidFill>
                  <a:schemeClr val="accent1"/>
                </a:solidFill>
              </a:endParaRPr>
            </a:p>
          </p:txBody>
        </p:sp>
        <p:cxnSp>
          <p:nvCxnSpPr>
            <p:cNvPr id="44" name="直線コネクタ 43">
              <a:extLst>
                <a:ext uri="{FF2B5EF4-FFF2-40B4-BE49-F238E27FC236}">
                  <a16:creationId xmlns:a16="http://schemas.microsoft.com/office/drawing/2014/main" id="{44539B37-71C4-1343-7CAD-5F8273170FCB}"/>
                </a:ext>
              </a:extLst>
            </p:cNvPr>
            <p:cNvCxnSpPr>
              <a:cxnSpLocks/>
              <a:endCxn id="40" idx="1"/>
            </p:cNvCxnSpPr>
            <p:nvPr/>
          </p:nvCxnSpPr>
          <p:spPr>
            <a:xfrm>
              <a:off x="5505704" y="4860073"/>
              <a:ext cx="762728"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3" name="グループ化 52">
            <a:extLst>
              <a:ext uri="{FF2B5EF4-FFF2-40B4-BE49-F238E27FC236}">
                <a16:creationId xmlns:a16="http://schemas.microsoft.com/office/drawing/2014/main" id="{A11C6420-2D45-18E3-620D-B2A8900B948D}"/>
              </a:ext>
            </a:extLst>
          </p:cNvPr>
          <p:cNvGrpSpPr/>
          <p:nvPr/>
        </p:nvGrpSpPr>
        <p:grpSpPr>
          <a:xfrm>
            <a:off x="5436821" y="5167849"/>
            <a:ext cx="1817778" cy="736738"/>
            <a:chOff x="5436821" y="5108269"/>
            <a:chExt cx="1817778" cy="736738"/>
          </a:xfrm>
        </p:grpSpPr>
        <p:sp>
          <p:nvSpPr>
            <p:cNvPr id="48" name="テキスト ボックス 47">
              <a:extLst>
                <a:ext uri="{FF2B5EF4-FFF2-40B4-BE49-F238E27FC236}">
                  <a16:creationId xmlns:a16="http://schemas.microsoft.com/office/drawing/2014/main" id="{F2B758EE-5D36-CCAB-FCAB-5C9D3461E5E0}"/>
                </a:ext>
              </a:extLst>
            </p:cNvPr>
            <p:cNvSpPr txBox="1"/>
            <p:nvPr/>
          </p:nvSpPr>
          <p:spPr>
            <a:xfrm>
              <a:off x="5436821" y="5108269"/>
              <a:ext cx="1415772" cy="461665"/>
            </a:xfrm>
            <a:prstGeom prst="rect">
              <a:avLst/>
            </a:prstGeom>
            <a:noFill/>
          </p:spPr>
          <p:txBody>
            <a:bodyPr wrap="none" rtlCol="0">
              <a:spAutoFit/>
            </a:bodyPr>
            <a:lstStyle/>
            <a:p>
              <a:r>
                <a:rPr lang="ja-JP" altLang="en-US" sz="1200" b="1" dirty="0">
                  <a:solidFill>
                    <a:schemeClr val="accent1"/>
                  </a:solidFill>
                </a:rPr>
                <a:t>オンライン研修</a:t>
              </a:r>
              <a:endParaRPr lang="en-US" altLang="ja-JP" sz="1200" b="1" dirty="0">
                <a:solidFill>
                  <a:schemeClr val="accent1"/>
                </a:solidFill>
              </a:endParaRPr>
            </a:p>
            <a:p>
              <a:r>
                <a:rPr kumimoji="1" lang="ja-JP" altLang="en-US" sz="1200" b="1" dirty="0">
                  <a:solidFill>
                    <a:schemeClr val="accent1"/>
                  </a:solidFill>
                </a:rPr>
                <a:t>年間実施受講者数</a:t>
              </a:r>
            </a:p>
          </p:txBody>
        </p:sp>
        <p:sp>
          <p:nvSpPr>
            <p:cNvPr id="49" name="テキスト ボックス 48">
              <a:extLst>
                <a:ext uri="{FF2B5EF4-FFF2-40B4-BE49-F238E27FC236}">
                  <a16:creationId xmlns:a16="http://schemas.microsoft.com/office/drawing/2014/main" id="{035BE525-E415-CD5C-72F9-69D6E3E74D5F}"/>
                </a:ext>
              </a:extLst>
            </p:cNvPr>
            <p:cNvSpPr txBox="1"/>
            <p:nvPr/>
          </p:nvSpPr>
          <p:spPr>
            <a:xfrm>
              <a:off x="6351788" y="5537230"/>
              <a:ext cx="902811" cy="307777"/>
            </a:xfrm>
            <a:prstGeom prst="rect">
              <a:avLst/>
            </a:prstGeom>
            <a:noFill/>
          </p:spPr>
          <p:txBody>
            <a:bodyPr wrap="none" rtlCol="0">
              <a:spAutoFit/>
            </a:bodyPr>
            <a:lstStyle/>
            <a:p>
              <a:pPr algn="just"/>
              <a:r>
                <a:rPr kumimoji="1" lang="en-US" altLang="ja-JP" sz="1400" b="1" dirty="0">
                  <a:solidFill>
                    <a:schemeClr val="accent1"/>
                  </a:solidFill>
                </a:rPr>
                <a:t>3,648</a:t>
              </a:r>
              <a:r>
                <a:rPr kumimoji="1" lang="ja-JP" altLang="en-US" sz="1100" b="1" dirty="0">
                  <a:solidFill>
                    <a:schemeClr val="accent1"/>
                  </a:solidFill>
                </a:rPr>
                <a:t>人</a:t>
              </a:r>
              <a:endParaRPr kumimoji="1" lang="ja-JP" altLang="en-US" sz="1400" b="1" dirty="0">
                <a:solidFill>
                  <a:schemeClr val="accent1"/>
                </a:solidFill>
              </a:endParaRPr>
            </a:p>
          </p:txBody>
        </p:sp>
        <p:cxnSp>
          <p:nvCxnSpPr>
            <p:cNvPr id="50" name="直線コネクタ 49">
              <a:extLst>
                <a:ext uri="{FF2B5EF4-FFF2-40B4-BE49-F238E27FC236}">
                  <a16:creationId xmlns:a16="http://schemas.microsoft.com/office/drawing/2014/main" id="{53531304-5296-A2B1-9E0E-DE476250C0B2}"/>
                </a:ext>
              </a:extLst>
            </p:cNvPr>
            <p:cNvCxnSpPr>
              <a:cxnSpLocks/>
              <a:endCxn id="49" idx="1"/>
            </p:cNvCxnSpPr>
            <p:nvPr/>
          </p:nvCxnSpPr>
          <p:spPr>
            <a:xfrm>
              <a:off x="5505704" y="5691119"/>
              <a:ext cx="84608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4" name="フリーフォーム: 図形 53">
            <a:extLst>
              <a:ext uri="{FF2B5EF4-FFF2-40B4-BE49-F238E27FC236}">
                <a16:creationId xmlns:a16="http://schemas.microsoft.com/office/drawing/2014/main" id="{9785CEFD-E7AB-6CB1-C8DF-4271AE421083}"/>
              </a:ext>
            </a:extLst>
          </p:cNvPr>
          <p:cNvSpPr/>
          <p:nvPr/>
        </p:nvSpPr>
        <p:spPr>
          <a:xfrm>
            <a:off x="2231946" y="3954285"/>
            <a:ext cx="866385" cy="358140"/>
          </a:xfrm>
          <a:custGeom>
            <a:avLst/>
            <a:gdLst>
              <a:gd name="connsiteX0" fmla="*/ 0 w 1463040"/>
              <a:gd name="connsiteY0" fmla="*/ 358140 h 358140"/>
              <a:gd name="connsiteX1" fmla="*/ 358140 w 1463040"/>
              <a:gd name="connsiteY1" fmla="*/ 0 h 358140"/>
              <a:gd name="connsiteX2" fmla="*/ 1463040 w 1463040"/>
              <a:gd name="connsiteY2" fmla="*/ 0 h 358140"/>
            </a:gdLst>
            <a:ahLst/>
            <a:cxnLst>
              <a:cxn ang="0">
                <a:pos x="connsiteX0" y="connsiteY0"/>
              </a:cxn>
              <a:cxn ang="0">
                <a:pos x="connsiteX1" y="connsiteY1"/>
              </a:cxn>
              <a:cxn ang="0">
                <a:pos x="connsiteX2" y="connsiteY2"/>
              </a:cxn>
            </a:cxnLst>
            <a:rect l="l" t="t" r="r" b="b"/>
            <a:pathLst>
              <a:path w="1463040" h="358140">
                <a:moveTo>
                  <a:pt x="0" y="358140"/>
                </a:moveTo>
                <a:lnTo>
                  <a:pt x="358140" y="0"/>
                </a:lnTo>
                <a:lnTo>
                  <a:pt x="1463040" y="0"/>
                </a:lnTo>
              </a:path>
            </a:pathLst>
          </a:custGeom>
          <a:noFill/>
          <a:ln>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76577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D905973-2405-FC9A-7167-570FC9CDFC8B}"/>
              </a:ext>
            </a:extLst>
          </p:cNvPr>
          <p:cNvSpPr>
            <a:spLocks noGrp="1"/>
          </p:cNvSpPr>
          <p:nvPr>
            <p:ph type="title"/>
          </p:nvPr>
        </p:nvSpPr>
        <p:spPr/>
        <p:txBody>
          <a:bodyPr/>
          <a:lstStyle/>
          <a:p>
            <a:r>
              <a:rPr lang="ja-JP" altLang="en-US" dirty="0"/>
              <a:t>研修ご利用企業様</a:t>
            </a:r>
          </a:p>
        </p:txBody>
      </p:sp>
      <p:sp>
        <p:nvSpPr>
          <p:cNvPr id="2" name="フッター プレースホルダー 1">
            <a:extLst>
              <a:ext uri="{FF2B5EF4-FFF2-40B4-BE49-F238E27FC236}">
                <a16:creationId xmlns:a16="http://schemas.microsoft.com/office/drawing/2014/main" id="{A9FD4731-E4B2-311A-0764-631FDBCEFBE1}"/>
              </a:ext>
            </a:extLst>
          </p:cNvPr>
          <p:cNvSpPr>
            <a:spLocks noGrp="1"/>
          </p:cNvSpPr>
          <p:nvPr>
            <p:ph type="ftr" sz="quarter" idx="10"/>
          </p:nvPr>
        </p:nvSpPr>
        <p:spPr/>
        <p:txBody>
          <a:bodyPr/>
          <a:lstStyle/>
          <a:p>
            <a:r>
              <a:rPr lang="en-US" altLang="ja-JP"/>
              <a:t>© PC Assist. All Rights Reserved.</a:t>
            </a:r>
            <a:endParaRPr kumimoji="1" lang="ja-JP" altLang="en-US" dirty="0"/>
          </a:p>
        </p:txBody>
      </p:sp>
      <p:sp>
        <p:nvSpPr>
          <p:cNvPr id="3" name="スライド番号プレースホルダー 2">
            <a:extLst>
              <a:ext uri="{FF2B5EF4-FFF2-40B4-BE49-F238E27FC236}">
                <a16:creationId xmlns:a16="http://schemas.microsoft.com/office/drawing/2014/main" id="{FA0A89B4-0739-0D74-B28F-8F0FE4E1F197}"/>
              </a:ext>
            </a:extLst>
          </p:cNvPr>
          <p:cNvSpPr>
            <a:spLocks noGrp="1"/>
          </p:cNvSpPr>
          <p:nvPr>
            <p:ph type="sldNum" sz="quarter" idx="11"/>
          </p:nvPr>
        </p:nvSpPr>
        <p:spPr/>
        <p:txBody>
          <a:bodyPr/>
          <a:lstStyle/>
          <a:p>
            <a:fld id="{3B1C3366-121C-49D0-A3A8-72FC94AD02ED}" type="slidenum">
              <a:rPr kumimoji="1" lang="ja-JP" altLang="en-US" smtClean="0"/>
              <a:t>15</a:t>
            </a:fld>
            <a:endParaRPr kumimoji="1" lang="ja-JP" altLang="en-US"/>
          </a:p>
        </p:txBody>
      </p:sp>
      <p:grpSp>
        <p:nvGrpSpPr>
          <p:cNvPr id="16" name="グループ化 15">
            <a:extLst>
              <a:ext uri="{FF2B5EF4-FFF2-40B4-BE49-F238E27FC236}">
                <a16:creationId xmlns:a16="http://schemas.microsoft.com/office/drawing/2014/main" id="{521D348E-3143-D7C4-9065-6C5A488D6260}"/>
              </a:ext>
            </a:extLst>
          </p:cNvPr>
          <p:cNvGrpSpPr/>
          <p:nvPr/>
        </p:nvGrpSpPr>
        <p:grpSpPr>
          <a:xfrm>
            <a:off x="731520" y="1553140"/>
            <a:ext cx="10961798" cy="2797880"/>
            <a:chOff x="731520" y="3084760"/>
            <a:chExt cx="10961798" cy="2797880"/>
          </a:xfrm>
        </p:grpSpPr>
        <p:sp>
          <p:nvSpPr>
            <p:cNvPr id="6" name="テキスト ボックス 5">
              <a:extLst>
                <a:ext uri="{FF2B5EF4-FFF2-40B4-BE49-F238E27FC236}">
                  <a16:creationId xmlns:a16="http://schemas.microsoft.com/office/drawing/2014/main" id="{816A7D73-1A4B-E5E4-BC89-1D21AA27FA0B}"/>
                </a:ext>
              </a:extLst>
            </p:cNvPr>
            <p:cNvSpPr txBox="1"/>
            <p:nvPr/>
          </p:nvSpPr>
          <p:spPr>
            <a:xfrm>
              <a:off x="838200" y="3502324"/>
              <a:ext cx="2664000" cy="2300630"/>
            </a:xfrm>
            <a:prstGeom prst="rect">
              <a:avLst/>
            </a:prstGeom>
            <a:noFill/>
          </p:spPr>
          <p:txBody>
            <a:bodyPr wrap="square">
              <a:spAutoFit/>
            </a:bodyPr>
            <a:lstStyle/>
            <a:p>
              <a:pPr defTabSz="422039" eaLnBrk="1" fontAlgn="auto" hangingPunct="1">
                <a:lnSpc>
                  <a:spcPct val="120000"/>
                </a:lnSpc>
                <a:spcBef>
                  <a:spcPts val="0"/>
                </a:spcBef>
                <a:spcAft>
                  <a:spcPts val="0"/>
                </a:spcAft>
              </a:pPr>
              <a:r>
                <a:rPr lang="ja-JP" altLang="en-US" sz="1000" dirty="0">
                  <a:latin typeface="メイリオ" panose="020B0604030504040204" pitchFamily="50" charset="-128"/>
                  <a:ea typeface="メイリオ" panose="020B0604030504040204" pitchFamily="50" charset="-128"/>
                </a:rPr>
                <a:t>株式会社</a:t>
              </a:r>
              <a:r>
                <a:rPr lang="en-US" altLang="ja-JP" sz="1000" dirty="0">
                  <a:latin typeface="メイリオ" panose="020B0604030504040204" pitchFamily="50" charset="-128"/>
                  <a:ea typeface="メイリオ" panose="020B0604030504040204" pitchFamily="50" charset="-128"/>
                </a:rPr>
                <a:t>NTT</a:t>
              </a:r>
              <a:r>
                <a:rPr lang="ja-JP" altLang="en-US" sz="1000" dirty="0">
                  <a:latin typeface="メイリオ" panose="020B0604030504040204" pitchFamily="50" charset="-128"/>
                  <a:ea typeface="メイリオ" panose="020B0604030504040204" pitchFamily="50" charset="-128"/>
                </a:rPr>
                <a:t>データ</a:t>
              </a:r>
            </a:p>
            <a:p>
              <a:pPr defTabSz="422039" eaLnBrk="1" fontAlgn="auto" hangingPunct="1">
                <a:lnSpc>
                  <a:spcPct val="120000"/>
                </a:lnSpc>
                <a:spcBef>
                  <a:spcPts val="0"/>
                </a:spcBef>
                <a:spcAft>
                  <a:spcPts val="0"/>
                </a:spcAft>
              </a:pPr>
              <a:r>
                <a:rPr lang="en-US" altLang="ja-JP" sz="1000" dirty="0">
                  <a:latin typeface="メイリオ" panose="020B0604030504040204" pitchFamily="50" charset="-128"/>
                  <a:ea typeface="メイリオ" panose="020B0604030504040204" pitchFamily="50" charset="-128"/>
                </a:rPr>
                <a:t>NTT</a:t>
              </a:r>
              <a:r>
                <a:rPr lang="ja-JP" altLang="en-US" sz="1000" dirty="0">
                  <a:latin typeface="メイリオ" panose="020B0604030504040204" pitchFamily="50" charset="-128"/>
                  <a:ea typeface="メイリオ" panose="020B0604030504040204" pitchFamily="50" charset="-128"/>
                </a:rPr>
                <a:t>コミュニケーションズ株式会社</a:t>
              </a:r>
              <a:endParaRPr lang="en-US" altLang="ja-JP" sz="1000" dirty="0">
                <a:latin typeface="メイリオ" panose="020B0604030504040204" pitchFamily="50" charset="-128"/>
                <a:ea typeface="メイリオ" panose="020B0604030504040204" pitchFamily="50" charset="-128"/>
              </a:endParaRPr>
            </a:p>
            <a:p>
              <a:pPr defTabSz="422039" eaLnBrk="1" fontAlgn="auto" hangingPunct="1">
                <a:lnSpc>
                  <a:spcPct val="120000"/>
                </a:lnSpc>
                <a:spcBef>
                  <a:spcPts val="0"/>
                </a:spcBef>
                <a:spcAft>
                  <a:spcPts val="0"/>
                </a:spcAft>
              </a:pPr>
              <a:r>
                <a:rPr lang="ja-JP" altLang="en-US" sz="1000" dirty="0">
                  <a:latin typeface="メイリオ" panose="020B0604030504040204" pitchFamily="50" charset="-128"/>
                  <a:ea typeface="メイリオ" panose="020B0604030504040204" pitchFamily="50" charset="-128"/>
                </a:rPr>
                <a:t>株式会社野村総合研究所</a:t>
              </a:r>
              <a:endParaRPr lang="en-US" altLang="ja-JP" sz="1000" dirty="0">
                <a:latin typeface="メイリオ" panose="020B0604030504040204" pitchFamily="50" charset="-128"/>
                <a:ea typeface="メイリオ" panose="020B0604030504040204" pitchFamily="50" charset="-128"/>
              </a:endParaRPr>
            </a:p>
            <a:p>
              <a:pPr defTabSz="422039" eaLnBrk="1" fontAlgn="auto" hangingPunct="1">
                <a:lnSpc>
                  <a:spcPct val="120000"/>
                </a:lnSpc>
                <a:spcBef>
                  <a:spcPts val="0"/>
                </a:spcBef>
                <a:spcAft>
                  <a:spcPts val="0"/>
                </a:spcAft>
              </a:pPr>
              <a:r>
                <a:rPr lang="ja-JP" altLang="en-US" sz="1000" dirty="0">
                  <a:latin typeface="メイリオ" panose="020B0604030504040204" pitchFamily="50" charset="-128"/>
                  <a:ea typeface="メイリオ" panose="020B0604030504040204" pitchFamily="50" charset="-128"/>
                </a:rPr>
                <a:t>トヨタ自動車株式会社</a:t>
              </a:r>
              <a:endParaRPr lang="en-US" altLang="ja-JP" sz="1000" dirty="0">
                <a:latin typeface="メイリオ" panose="020B0604030504040204" pitchFamily="50" charset="-128"/>
                <a:ea typeface="メイリオ" panose="020B0604030504040204" pitchFamily="50" charset="-128"/>
              </a:endParaRPr>
            </a:p>
            <a:p>
              <a:pPr defTabSz="422039" eaLnBrk="1" fontAlgn="auto" hangingPunct="1">
                <a:lnSpc>
                  <a:spcPct val="120000"/>
                </a:lnSpc>
                <a:spcBef>
                  <a:spcPts val="0"/>
                </a:spcBef>
                <a:spcAft>
                  <a:spcPts val="0"/>
                </a:spcAft>
              </a:pPr>
              <a:r>
                <a:rPr lang="ja-JP" altLang="en-US" sz="1000" dirty="0">
                  <a:latin typeface="メイリオ" panose="020B0604030504040204" pitchFamily="50" charset="-128"/>
                  <a:ea typeface="メイリオ" panose="020B0604030504040204" pitchFamily="50" charset="-128"/>
                </a:rPr>
                <a:t>本田技研工業株式会社</a:t>
              </a:r>
              <a:endParaRPr lang="en-US" altLang="ja-JP" sz="1000" dirty="0">
                <a:latin typeface="メイリオ" panose="020B0604030504040204" pitchFamily="50" charset="-128"/>
                <a:ea typeface="メイリオ" panose="020B0604030504040204" pitchFamily="50" charset="-128"/>
              </a:endParaRPr>
            </a:p>
            <a:p>
              <a:pPr defTabSz="422039" eaLnBrk="1" fontAlgn="auto" hangingPunct="1">
                <a:lnSpc>
                  <a:spcPct val="120000"/>
                </a:lnSpc>
                <a:spcBef>
                  <a:spcPts val="0"/>
                </a:spcBef>
                <a:spcAft>
                  <a:spcPts val="0"/>
                </a:spcAft>
              </a:pPr>
              <a:r>
                <a:rPr lang="zh-TW" altLang="en-US" sz="1000" dirty="0">
                  <a:latin typeface="メイリオ" panose="020B0604030504040204" pitchFamily="50" charset="-128"/>
                  <a:ea typeface="メイリオ" panose="020B0604030504040204" pitchFamily="50" charset="-128"/>
                </a:rPr>
                <a:t>日産自動車株式会社</a:t>
              </a:r>
              <a:endParaRPr lang="en-US" altLang="ja-JP" sz="1000" dirty="0">
                <a:latin typeface="メイリオ" panose="020B0604030504040204" pitchFamily="50" charset="-128"/>
                <a:ea typeface="メイリオ" panose="020B0604030504040204" pitchFamily="50" charset="-128"/>
              </a:endParaRPr>
            </a:p>
            <a:p>
              <a:pPr defTabSz="422039" eaLnBrk="1" fontAlgn="auto" hangingPunct="1">
                <a:lnSpc>
                  <a:spcPct val="120000"/>
                </a:lnSpc>
                <a:spcBef>
                  <a:spcPts val="0"/>
                </a:spcBef>
                <a:spcAft>
                  <a:spcPts val="0"/>
                </a:spcAft>
              </a:pPr>
              <a:r>
                <a:rPr lang="ja-JP" altLang="en-US" sz="1000" dirty="0">
                  <a:latin typeface="メイリオ" panose="020B0604030504040204" pitchFamily="50" charset="-128"/>
                  <a:ea typeface="メイリオ" panose="020B0604030504040204" pitchFamily="50" charset="-128"/>
                </a:rPr>
                <a:t>三菱重工業株式会社</a:t>
              </a:r>
            </a:p>
            <a:p>
              <a:pPr defTabSz="422039" eaLnBrk="1" fontAlgn="auto" hangingPunct="1">
                <a:lnSpc>
                  <a:spcPct val="120000"/>
                </a:lnSpc>
                <a:spcBef>
                  <a:spcPts val="0"/>
                </a:spcBef>
                <a:spcAft>
                  <a:spcPts val="0"/>
                </a:spcAft>
              </a:pPr>
              <a:r>
                <a:rPr lang="ja-JP" altLang="en-US" sz="1000" dirty="0">
                  <a:latin typeface="メイリオ" panose="020B0604030504040204" pitchFamily="50" charset="-128"/>
                  <a:ea typeface="メイリオ" panose="020B0604030504040204" pitchFamily="50" charset="-128"/>
                </a:rPr>
                <a:t>株式会社豊田自動織機</a:t>
              </a:r>
              <a:endParaRPr lang="en-US" altLang="ja-JP" sz="1000" dirty="0">
                <a:latin typeface="メイリオ" panose="020B0604030504040204" pitchFamily="50" charset="-128"/>
                <a:ea typeface="メイリオ" panose="020B0604030504040204" pitchFamily="50" charset="-128"/>
              </a:endParaRPr>
            </a:p>
            <a:p>
              <a:pPr defTabSz="422039" eaLnBrk="1" fontAlgn="auto" hangingPunct="1">
                <a:lnSpc>
                  <a:spcPct val="120000"/>
                </a:lnSpc>
                <a:spcBef>
                  <a:spcPts val="0"/>
                </a:spcBef>
                <a:spcAft>
                  <a:spcPts val="0"/>
                </a:spcAft>
              </a:pPr>
              <a:r>
                <a:rPr lang="ja-JP" altLang="en-US" sz="1000" dirty="0">
                  <a:latin typeface="メイリオ" panose="020B0604030504040204" pitchFamily="50" charset="-128"/>
                  <a:ea typeface="メイリオ" panose="020B0604030504040204" pitchFamily="50" charset="-128"/>
                </a:rPr>
                <a:t>株式会社デンソーテン</a:t>
              </a:r>
              <a:endParaRPr lang="en-US" altLang="ja-JP" sz="1000" dirty="0">
                <a:latin typeface="メイリオ" panose="020B0604030504040204" pitchFamily="50" charset="-128"/>
                <a:ea typeface="メイリオ" panose="020B0604030504040204" pitchFamily="50" charset="-128"/>
              </a:endParaRPr>
            </a:p>
            <a:p>
              <a:pPr defTabSz="422039" eaLnBrk="1" fontAlgn="auto" hangingPunct="1">
                <a:lnSpc>
                  <a:spcPct val="120000"/>
                </a:lnSpc>
                <a:spcBef>
                  <a:spcPts val="0"/>
                </a:spcBef>
                <a:spcAft>
                  <a:spcPts val="0"/>
                </a:spcAft>
              </a:pPr>
              <a:r>
                <a:rPr lang="ja-JP" altLang="en-US" sz="1000" dirty="0">
                  <a:latin typeface="メイリオ" panose="020B0604030504040204" pitchFamily="50" charset="-128"/>
                  <a:ea typeface="メイリオ" panose="020B0604030504040204" pitchFamily="50" charset="-128"/>
                </a:rPr>
                <a:t>株式会社ブリヂストン</a:t>
              </a:r>
              <a:endParaRPr lang="en-US" altLang="ja-JP" sz="1000" dirty="0">
                <a:latin typeface="メイリオ" panose="020B0604030504040204" pitchFamily="50" charset="-128"/>
                <a:ea typeface="メイリオ" panose="020B0604030504040204" pitchFamily="50" charset="-128"/>
              </a:endParaRPr>
            </a:p>
            <a:p>
              <a:pPr defTabSz="422039" eaLnBrk="1" fontAlgn="auto" hangingPunct="1">
                <a:lnSpc>
                  <a:spcPct val="120000"/>
                </a:lnSpc>
                <a:spcBef>
                  <a:spcPts val="0"/>
                </a:spcBef>
                <a:spcAft>
                  <a:spcPts val="0"/>
                </a:spcAft>
              </a:pPr>
              <a:r>
                <a:rPr lang="ja-JP" altLang="en-US" sz="1000" dirty="0">
                  <a:latin typeface="メイリオ" panose="020B0604030504040204" pitchFamily="50" charset="-128"/>
                  <a:ea typeface="メイリオ" panose="020B0604030504040204" pitchFamily="50" charset="-128"/>
                </a:rPr>
                <a:t>株式会社日立製作所</a:t>
              </a:r>
              <a:endParaRPr lang="en-US" altLang="ja-JP" sz="1000" dirty="0">
                <a:latin typeface="メイリオ" panose="020B0604030504040204" pitchFamily="50" charset="-128"/>
                <a:ea typeface="メイリオ" panose="020B0604030504040204" pitchFamily="50" charset="-128"/>
              </a:endParaRPr>
            </a:p>
            <a:p>
              <a:pPr defTabSz="422039" eaLnBrk="1" fontAlgn="auto" hangingPunct="1">
                <a:lnSpc>
                  <a:spcPct val="120000"/>
                </a:lnSpc>
                <a:spcBef>
                  <a:spcPts val="0"/>
                </a:spcBef>
                <a:spcAft>
                  <a:spcPts val="0"/>
                </a:spcAft>
              </a:pPr>
              <a:r>
                <a:rPr lang="ja-JP" altLang="en-US" sz="1000" dirty="0">
                  <a:latin typeface="メイリオ" panose="020B0604030504040204" pitchFamily="50" charset="-128"/>
                  <a:ea typeface="メイリオ" panose="020B0604030504040204" pitchFamily="50" charset="-128"/>
                </a:rPr>
                <a:t>ヤマハ発動機株式会社</a:t>
              </a:r>
              <a:endParaRPr lang="en-US" altLang="ja-JP" sz="10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2A8A5617-6480-5E0B-2341-D83426DD634A}"/>
                </a:ext>
              </a:extLst>
            </p:cNvPr>
            <p:cNvSpPr txBox="1"/>
            <p:nvPr/>
          </p:nvSpPr>
          <p:spPr>
            <a:xfrm>
              <a:off x="3568573" y="3502324"/>
              <a:ext cx="2664000" cy="2300630"/>
            </a:xfrm>
            <a:prstGeom prst="rect">
              <a:avLst/>
            </a:prstGeom>
            <a:noFill/>
          </p:spPr>
          <p:txBody>
            <a:bodyPr wrap="square">
              <a:spAutoFit/>
            </a:bodyPr>
            <a:lstStyle/>
            <a:p>
              <a:pPr defTabSz="422039">
                <a:lnSpc>
                  <a:spcPct val="120000"/>
                </a:lnSpc>
              </a:pPr>
              <a:r>
                <a:rPr lang="ja-JP" altLang="en-US" sz="1000" dirty="0">
                  <a:latin typeface="メイリオ" panose="020B0604030504040204" pitchFamily="50" charset="-128"/>
                  <a:ea typeface="メイリオ" panose="020B0604030504040204" pitchFamily="50" charset="-128"/>
                </a:rPr>
                <a:t>パナソニック株式会社</a:t>
              </a:r>
              <a:endParaRPr lang="en-US" altLang="ja-JP" sz="1000" dirty="0">
                <a:latin typeface="メイリオ" panose="020B0604030504040204" pitchFamily="50" charset="-128"/>
                <a:ea typeface="メイリオ" panose="020B0604030504040204" pitchFamily="50" charset="-128"/>
              </a:endParaRPr>
            </a:p>
            <a:p>
              <a:pPr defTabSz="422039">
                <a:lnSpc>
                  <a:spcPct val="120000"/>
                </a:lnSpc>
              </a:pPr>
              <a:r>
                <a:rPr lang="ja-JP" altLang="en-US" sz="1000" dirty="0">
                  <a:latin typeface="メイリオ" panose="020B0604030504040204" pitchFamily="50" charset="-128"/>
                  <a:ea typeface="メイリオ" panose="020B0604030504040204" pitchFamily="50" charset="-128"/>
                </a:rPr>
                <a:t>ソニー株式会社</a:t>
              </a:r>
              <a:endParaRPr lang="en-US" altLang="ja-JP" sz="1000" dirty="0">
                <a:latin typeface="メイリオ" panose="020B0604030504040204" pitchFamily="50" charset="-128"/>
                <a:ea typeface="メイリオ" panose="020B0604030504040204" pitchFamily="50" charset="-128"/>
              </a:endParaRPr>
            </a:p>
            <a:p>
              <a:pPr defTabSz="422039">
                <a:lnSpc>
                  <a:spcPct val="120000"/>
                </a:lnSpc>
              </a:pPr>
              <a:r>
                <a:rPr lang="zh-CN" altLang="en-US" sz="1000" dirty="0">
                  <a:latin typeface="メイリオ" panose="020B0604030504040204" pitchFamily="50" charset="-128"/>
                  <a:ea typeface="メイリオ" panose="020B0604030504040204" pitchFamily="50" charset="-128"/>
                </a:rPr>
                <a:t>富士通株式会社</a:t>
              </a:r>
              <a:endParaRPr lang="en-US" altLang="ja-JP" sz="1000" dirty="0">
                <a:latin typeface="メイリオ" panose="020B0604030504040204" pitchFamily="50" charset="-128"/>
                <a:ea typeface="メイリオ" panose="020B0604030504040204" pitchFamily="50" charset="-128"/>
              </a:endParaRPr>
            </a:p>
            <a:p>
              <a:pPr defTabSz="422039">
                <a:lnSpc>
                  <a:spcPct val="120000"/>
                </a:lnSpc>
              </a:pPr>
              <a:r>
                <a:rPr lang="ja-JP" altLang="en-US" sz="1000" dirty="0">
                  <a:latin typeface="メイリオ" panose="020B0604030504040204" pitchFamily="50" charset="-128"/>
                  <a:ea typeface="メイリオ" panose="020B0604030504040204" pitchFamily="50" charset="-128"/>
                </a:rPr>
                <a:t>シャープ株式会社</a:t>
              </a:r>
              <a:endParaRPr lang="en-US" altLang="ja-JP" sz="1000" dirty="0">
                <a:latin typeface="メイリオ" panose="020B0604030504040204" pitchFamily="50" charset="-128"/>
                <a:ea typeface="メイリオ" panose="020B0604030504040204" pitchFamily="50" charset="-128"/>
              </a:endParaRPr>
            </a:p>
            <a:p>
              <a:pPr defTabSz="422039">
                <a:lnSpc>
                  <a:spcPct val="120000"/>
                </a:lnSpc>
              </a:pPr>
              <a:r>
                <a:rPr lang="ja-JP" altLang="en-US" sz="1000" dirty="0">
                  <a:latin typeface="メイリオ" panose="020B0604030504040204" pitchFamily="50" charset="-128"/>
                  <a:ea typeface="メイリオ" panose="020B0604030504040204" pitchFamily="50" charset="-128"/>
                </a:rPr>
                <a:t>株式会社</a:t>
              </a:r>
              <a:r>
                <a:rPr lang="en-US" altLang="ja-JP" sz="1000" dirty="0">
                  <a:latin typeface="メイリオ" panose="020B0604030504040204" pitchFamily="50" charset="-128"/>
                  <a:ea typeface="メイリオ" panose="020B0604030504040204" pitchFamily="50" charset="-128"/>
                </a:rPr>
                <a:t>JVC</a:t>
              </a:r>
              <a:r>
                <a:rPr lang="ja-JP" altLang="en-US" sz="1000" dirty="0">
                  <a:latin typeface="メイリオ" panose="020B0604030504040204" pitchFamily="50" charset="-128"/>
                  <a:ea typeface="メイリオ" panose="020B0604030504040204" pitchFamily="50" charset="-128"/>
                </a:rPr>
                <a:t>ケンウッド</a:t>
              </a:r>
              <a:endParaRPr lang="en-US" altLang="ja-JP" sz="1000" dirty="0">
                <a:latin typeface="メイリオ" panose="020B0604030504040204" pitchFamily="50" charset="-128"/>
                <a:ea typeface="メイリオ" panose="020B0604030504040204" pitchFamily="50" charset="-128"/>
              </a:endParaRPr>
            </a:p>
            <a:p>
              <a:pPr defTabSz="422039">
                <a:lnSpc>
                  <a:spcPct val="120000"/>
                </a:lnSpc>
              </a:pPr>
              <a:r>
                <a:rPr lang="ja-JP" altLang="en-US" sz="1000" dirty="0">
                  <a:latin typeface="メイリオ" panose="020B0604030504040204" pitchFamily="50" charset="-128"/>
                  <a:ea typeface="メイリオ" panose="020B0604030504040204" pitchFamily="50" charset="-128"/>
                </a:rPr>
                <a:t>株式会社博報堂</a:t>
              </a:r>
            </a:p>
            <a:p>
              <a:pPr defTabSz="422039">
                <a:lnSpc>
                  <a:spcPct val="120000"/>
                </a:lnSpc>
              </a:pPr>
              <a:r>
                <a:rPr lang="ja-JP" altLang="en-US" sz="1000" dirty="0">
                  <a:latin typeface="メイリオ" panose="020B0604030504040204" pitchFamily="50" charset="-128"/>
                  <a:ea typeface="メイリオ" panose="020B0604030504040204" pitchFamily="50" charset="-128"/>
                </a:rPr>
                <a:t>株式会社サイバーエージェント</a:t>
              </a:r>
            </a:p>
            <a:p>
              <a:pPr defTabSz="422039">
                <a:lnSpc>
                  <a:spcPct val="120000"/>
                </a:lnSpc>
              </a:pPr>
              <a:r>
                <a:rPr lang="ja-JP" altLang="en-US" sz="1000" dirty="0">
                  <a:latin typeface="メイリオ" panose="020B0604030504040204" pitchFamily="50" charset="-128"/>
                  <a:ea typeface="メイリオ" panose="020B0604030504040204" pitchFamily="50" charset="-128"/>
                </a:rPr>
                <a:t>株式会社バンダイ</a:t>
              </a:r>
              <a:endParaRPr lang="en-US" altLang="ja-JP" sz="1000" dirty="0">
                <a:latin typeface="メイリオ" panose="020B0604030504040204" pitchFamily="50" charset="-128"/>
                <a:ea typeface="メイリオ" panose="020B0604030504040204" pitchFamily="50" charset="-128"/>
              </a:endParaRPr>
            </a:p>
            <a:p>
              <a:pPr defTabSz="422039">
                <a:lnSpc>
                  <a:spcPct val="120000"/>
                </a:lnSpc>
              </a:pPr>
              <a:r>
                <a:rPr lang="ja-JP" altLang="en-US" sz="1000" dirty="0">
                  <a:latin typeface="メイリオ" panose="020B0604030504040204" pitchFamily="50" charset="-128"/>
                  <a:ea typeface="メイリオ" panose="020B0604030504040204" pitchFamily="50" charset="-128"/>
                </a:rPr>
                <a:t>エルメスジャポン株式会社</a:t>
              </a:r>
              <a:endParaRPr lang="en-US" altLang="ja-JP" sz="1000" dirty="0">
                <a:latin typeface="メイリオ" panose="020B0604030504040204" pitchFamily="50" charset="-128"/>
                <a:ea typeface="メイリオ" panose="020B0604030504040204" pitchFamily="50" charset="-128"/>
              </a:endParaRPr>
            </a:p>
            <a:p>
              <a:pPr defTabSz="422039">
                <a:lnSpc>
                  <a:spcPct val="120000"/>
                </a:lnSpc>
              </a:pPr>
              <a:r>
                <a:rPr lang="ja-JP" altLang="en-US" sz="1000" dirty="0">
                  <a:latin typeface="メイリオ" panose="020B0604030504040204" pitchFamily="50" charset="-128"/>
                  <a:ea typeface="メイリオ" panose="020B0604030504040204" pitchFamily="50" charset="-128"/>
                </a:rPr>
                <a:t>株式会社リクルート</a:t>
              </a:r>
              <a:endParaRPr lang="en-US" altLang="ja-JP" sz="1000" dirty="0">
                <a:latin typeface="メイリオ" panose="020B0604030504040204" pitchFamily="50" charset="-128"/>
                <a:ea typeface="メイリオ" panose="020B0604030504040204" pitchFamily="50" charset="-128"/>
              </a:endParaRPr>
            </a:p>
            <a:p>
              <a:pPr defTabSz="422039">
                <a:lnSpc>
                  <a:spcPct val="120000"/>
                </a:lnSpc>
              </a:pPr>
              <a:r>
                <a:rPr lang="ja-JP" altLang="en-US" sz="1000" dirty="0">
                  <a:latin typeface="メイリオ" panose="020B0604030504040204" pitchFamily="50" charset="-128"/>
                  <a:ea typeface="メイリオ" panose="020B0604030504040204" pitchFamily="50" charset="-128"/>
                </a:rPr>
                <a:t>オムロン株式会社</a:t>
              </a:r>
              <a:endParaRPr lang="en-US" altLang="ja-JP" sz="1000" dirty="0">
                <a:latin typeface="メイリオ" panose="020B0604030504040204" pitchFamily="50" charset="-128"/>
                <a:ea typeface="メイリオ" panose="020B0604030504040204" pitchFamily="50" charset="-128"/>
              </a:endParaRPr>
            </a:p>
            <a:p>
              <a:pPr defTabSz="422039">
                <a:lnSpc>
                  <a:spcPct val="120000"/>
                </a:lnSpc>
              </a:pPr>
              <a:r>
                <a:rPr lang="ja-JP" altLang="en-US" sz="1000" dirty="0">
                  <a:latin typeface="メイリオ" panose="020B0604030504040204" pitchFamily="50" charset="-128"/>
                  <a:ea typeface="メイリオ" panose="020B0604030504040204" pitchFamily="50" charset="-128"/>
                </a:rPr>
                <a:t>日本ハム株式会社</a:t>
              </a:r>
              <a:endParaRPr lang="en-US" altLang="ja-JP" sz="10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BE8A495B-5ED1-185B-1AC6-C1C5F45FC0D9}"/>
                </a:ext>
              </a:extLst>
            </p:cNvPr>
            <p:cNvSpPr txBox="1"/>
            <p:nvPr/>
          </p:nvSpPr>
          <p:spPr>
            <a:xfrm>
              <a:off x="6298946" y="3502324"/>
              <a:ext cx="2664000" cy="2300630"/>
            </a:xfrm>
            <a:prstGeom prst="rect">
              <a:avLst/>
            </a:prstGeom>
            <a:noFill/>
          </p:spPr>
          <p:txBody>
            <a:bodyPr wrap="square">
              <a:spAutoFit/>
            </a:bodyPr>
            <a:lstStyle/>
            <a:p>
              <a:pPr defTabSz="422039" fontAlgn="auto">
                <a:lnSpc>
                  <a:spcPct val="120000"/>
                </a:lnSpc>
                <a:spcBef>
                  <a:spcPts val="0"/>
                </a:spcBef>
                <a:spcAft>
                  <a:spcPts val="0"/>
                </a:spcAft>
              </a:pPr>
              <a:r>
                <a:rPr lang="ja-JP" altLang="en-US" sz="1000" dirty="0">
                  <a:latin typeface="メイリオ" panose="020B0604030504040204" pitchFamily="50" charset="-128"/>
                  <a:ea typeface="メイリオ" panose="020B0604030504040204" pitchFamily="50" charset="-128"/>
                </a:rPr>
                <a:t>株式会社テレビ朝日メディアプレックス</a:t>
              </a:r>
              <a:endParaRPr lang="en-US" altLang="ja-JP" sz="1000" dirty="0">
                <a:latin typeface="メイリオ" panose="020B0604030504040204" pitchFamily="50" charset="-128"/>
                <a:ea typeface="メイリオ" panose="020B0604030504040204" pitchFamily="50" charset="-128"/>
              </a:endParaRPr>
            </a:p>
            <a:p>
              <a:pPr defTabSz="422039">
                <a:lnSpc>
                  <a:spcPct val="120000"/>
                </a:lnSpc>
              </a:pPr>
              <a:r>
                <a:rPr lang="ja-JP" altLang="en-US" sz="1000" dirty="0">
                  <a:latin typeface="メイリオ" panose="020B0604030504040204" pitchFamily="50" charset="-128"/>
                  <a:ea typeface="メイリオ" panose="020B0604030504040204" pitchFamily="50" charset="-128"/>
                </a:rPr>
                <a:t>読売新聞社</a:t>
              </a:r>
            </a:p>
            <a:p>
              <a:pPr defTabSz="422039">
                <a:lnSpc>
                  <a:spcPct val="120000"/>
                </a:lnSpc>
              </a:pPr>
              <a:r>
                <a:rPr lang="ja-JP" altLang="en-US" sz="1000" dirty="0">
                  <a:latin typeface="メイリオ" panose="020B0604030504040204" pitchFamily="50" charset="-128"/>
                  <a:ea typeface="メイリオ" panose="020B0604030504040204" pitchFamily="50" charset="-128"/>
                </a:rPr>
                <a:t>朝日新聞総合サービス株式会社</a:t>
              </a:r>
            </a:p>
            <a:p>
              <a:pPr defTabSz="422039" fontAlgn="auto">
                <a:lnSpc>
                  <a:spcPct val="120000"/>
                </a:lnSpc>
                <a:spcBef>
                  <a:spcPts val="0"/>
                </a:spcBef>
                <a:spcAft>
                  <a:spcPts val="0"/>
                </a:spcAft>
              </a:pPr>
              <a:r>
                <a:rPr lang="ja-JP" altLang="en-US" sz="1000" dirty="0">
                  <a:latin typeface="メイリオ" panose="020B0604030504040204" pitchFamily="50" charset="-128"/>
                  <a:ea typeface="メイリオ" panose="020B0604030504040204" pitchFamily="50" charset="-128"/>
                </a:rPr>
                <a:t>株式会社東進育英舎</a:t>
              </a:r>
            </a:p>
            <a:p>
              <a:pPr defTabSz="422039" fontAlgn="auto">
                <a:lnSpc>
                  <a:spcPct val="120000"/>
                </a:lnSpc>
                <a:spcBef>
                  <a:spcPts val="0"/>
                </a:spcBef>
                <a:spcAft>
                  <a:spcPts val="0"/>
                </a:spcAft>
              </a:pPr>
              <a:r>
                <a:rPr lang="ja-JP" altLang="en-US" sz="1000" dirty="0">
                  <a:latin typeface="メイリオ" panose="020B0604030504040204" pitchFamily="50" charset="-128"/>
                  <a:ea typeface="メイリオ" panose="020B0604030504040204" pitchFamily="50" charset="-128"/>
                </a:rPr>
                <a:t>株式会社商船三井</a:t>
              </a:r>
            </a:p>
            <a:p>
              <a:pPr defTabSz="422039" fontAlgn="auto">
                <a:lnSpc>
                  <a:spcPct val="120000"/>
                </a:lnSpc>
                <a:spcBef>
                  <a:spcPts val="0"/>
                </a:spcBef>
                <a:spcAft>
                  <a:spcPts val="0"/>
                </a:spcAft>
              </a:pPr>
              <a:r>
                <a:rPr lang="en-US" altLang="ja-JP" sz="1000" dirty="0">
                  <a:latin typeface="メイリオ" panose="020B0604030504040204" pitchFamily="50" charset="-128"/>
                  <a:ea typeface="メイリオ" panose="020B0604030504040204" pitchFamily="50" charset="-128"/>
                </a:rPr>
                <a:t>NEC</a:t>
              </a:r>
              <a:r>
                <a:rPr lang="ja-JP" altLang="en-US" sz="1000" dirty="0">
                  <a:latin typeface="メイリオ" panose="020B0604030504040204" pitchFamily="50" charset="-128"/>
                  <a:ea typeface="メイリオ" panose="020B0604030504040204" pitchFamily="50" charset="-128"/>
                </a:rPr>
                <a:t>ネッツエスアイ株式会社</a:t>
              </a:r>
              <a:endParaRPr lang="en-US" altLang="zh-CN" sz="1000" dirty="0">
                <a:latin typeface="メイリオ" panose="020B0604030504040204" pitchFamily="50" charset="-128"/>
                <a:ea typeface="メイリオ" panose="020B0604030504040204" pitchFamily="50" charset="-128"/>
              </a:endParaRPr>
            </a:p>
            <a:p>
              <a:pPr defTabSz="422039" fontAlgn="auto">
                <a:lnSpc>
                  <a:spcPct val="120000"/>
                </a:lnSpc>
                <a:spcBef>
                  <a:spcPts val="0"/>
                </a:spcBef>
                <a:spcAft>
                  <a:spcPts val="0"/>
                </a:spcAft>
              </a:pPr>
              <a:r>
                <a:rPr lang="zh-CN" altLang="en-US" sz="1000" dirty="0">
                  <a:latin typeface="メイリオ" panose="020B0604030504040204" pitchFamily="50" charset="-128"/>
                  <a:ea typeface="メイリオ" panose="020B0604030504040204" pitchFamily="50" charset="-128"/>
                </a:rPr>
                <a:t>伊藤忠商事株式会社</a:t>
              </a:r>
              <a:endParaRPr lang="en-US" altLang="zh-CN" sz="1000" dirty="0">
                <a:latin typeface="メイリオ" panose="020B0604030504040204" pitchFamily="50" charset="-128"/>
                <a:ea typeface="メイリオ" panose="020B0604030504040204" pitchFamily="50" charset="-128"/>
              </a:endParaRPr>
            </a:p>
            <a:p>
              <a:pPr defTabSz="422039" fontAlgn="auto">
                <a:lnSpc>
                  <a:spcPct val="120000"/>
                </a:lnSpc>
                <a:spcBef>
                  <a:spcPts val="0"/>
                </a:spcBef>
                <a:spcAft>
                  <a:spcPts val="0"/>
                </a:spcAft>
              </a:pPr>
              <a:r>
                <a:rPr lang="ja-JP" altLang="en-US" sz="1000" dirty="0">
                  <a:latin typeface="メイリオ" panose="020B0604030504040204" pitchFamily="50" charset="-128"/>
                  <a:ea typeface="メイリオ" panose="020B0604030504040204" pitchFamily="50" charset="-128"/>
                </a:rPr>
                <a:t>日本通運株式会社</a:t>
              </a:r>
              <a:endParaRPr lang="en-US" altLang="ja-JP" sz="1000" dirty="0">
                <a:latin typeface="メイリオ" panose="020B0604030504040204" pitchFamily="50" charset="-128"/>
                <a:ea typeface="メイリオ" panose="020B0604030504040204" pitchFamily="50" charset="-128"/>
              </a:endParaRPr>
            </a:p>
            <a:p>
              <a:pPr defTabSz="422039" fontAlgn="auto">
                <a:lnSpc>
                  <a:spcPct val="120000"/>
                </a:lnSpc>
                <a:spcBef>
                  <a:spcPts val="0"/>
                </a:spcBef>
                <a:spcAft>
                  <a:spcPts val="0"/>
                </a:spcAft>
              </a:pPr>
              <a:r>
                <a:rPr lang="zh-CN" altLang="en-US" sz="1000" dirty="0">
                  <a:latin typeface="メイリオ" panose="020B0604030504040204" pitchFamily="50" charset="-128"/>
                  <a:ea typeface="メイリオ" panose="020B0604030504040204" pitchFamily="50" charset="-128"/>
                </a:rPr>
                <a:t>株式会社丸井</a:t>
              </a:r>
              <a:endParaRPr lang="en-US" altLang="zh-CN" sz="1000" dirty="0">
                <a:latin typeface="メイリオ" panose="020B0604030504040204" pitchFamily="50" charset="-128"/>
                <a:ea typeface="メイリオ" panose="020B0604030504040204" pitchFamily="50" charset="-128"/>
              </a:endParaRPr>
            </a:p>
            <a:p>
              <a:pPr defTabSz="422039" fontAlgn="auto">
                <a:lnSpc>
                  <a:spcPct val="120000"/>
                </a:lnSpc>
                <a:spcBef>
                  <a:spcPts val="0"/>
                </a:spcBef>
                <a:spcAft>
                  <a:spcPts val="0"/>
                </a:spcAft>
              </a:pPr>
              <a:r>
                <a:rPr lang="ja-JP" altLang="en-US" sz="1000" dirty="0">
                  <a:latin typeface="メイリオ" panose="020B0604030504040204" pitchFamily="50" charset="-128"/>
                  <a:ea typeface="メイリオ" panose="020B0604030504040204" pitchFamily="50" charset="-128"/>
                </a:rPr>
                <a:t>豊田通商株式会社</a:t>
              </a:r>
              <a:endParaRPr lang="en-US" altLang="ja-JP" sz="1000" dirty="0">
                <a:latin typeface="メイリオ" panose="020B0604030504040204" pitchFamily="50" charset="-128"/>
                <a:ea typeface="メイリオ" panose="020B0604030504040204" pitchFamily="50" charset="-128"/>
              </a:endParaRPr>
            </a:p>
            <a:p>
              <a:pPr defTabSz="422039" fontAlgn="auto">
                <a:lnSpc>
                  <a:spcPct val="120000"/>
                </a:lnSpc>
                <a:spcBef>
                  <a:spcPts val="0"/>
                </a:spcBef>
                <a:spcAft>
                  <a:spcPts val="0"/>
                </a:spcAft>
              </a:pPr>
              <a:r>
                <a:rPr lang="ja-JP" altLang="en-US" sz="1000" dirty="0">
                  <a:latin typeface="メイリオ" panose="020B0604030504040204" pitchFamily="50" charset="-128"/>
                  <a:ea typeface="メイリオ" panose="020B0604030504040204" pitchFamily="50" charset="-128"/>
                </a:rPr>
                <a:t>株式会社ネクスコ東日本エンジニアリング</a:t>
              </a:r>
              <a:endParaRPr lang="en-US" altLang="ja-JP" sz="1000" dirty="0">
                <a:latin typeface="メイリオ" panose="020B0604030504040204" pitchFamily="50" charset="-128"/>
                <a:ea typeface="メイリオ" panose="020B0604030504040204" pitchFamily="50" charset="-128"/>
              </a:endParaRPr>
            </a:p>
            <a:p>
              <a:pPr defTabSz="422039" fontAlgn="auto">
                <a:lnSpc>
                  <a:spcPct val="120000"/>
                </a:lnSpc>
                <a:spcBef>
                  <a:spcPts val="0"/>
                </a:spcBef>
                <a:spcAft>
                  <a:spcPts val="0"/>
                </a:spcAft>
              </a:pPr>
              <a:r>
                <a:rPr lang="en-US" altLang="ja-JP" sz="1000" dirty="0">
                  <a:latin typeface="メイリオ" panose="020B0604030504040204" pitchFamily="50" charset="-128"/>
                  <a:ea typeface="メイリオ" panose="020B0604030504040204" pitchFamily="50" charset="-128"/>
                </a:rPr>
                <a:t>NEXCO</a:t>
              </a:r>
              <a:r>
                <a:rPr lang="ja-JP" altLang="en-US" sz="1000" dirty="0">
                  <a:latin typeface="メイリオ" panose="020B0604030504040204" pitchFamily="50" charset="-128"/>
                  <a:ea typeface="メイリオ" panose="020B0604030504040204" pitchFamily="50" charset="-128"/>
                </a:rPr>
                <a:t>中日本サービス株式会社</a:t>
              </a:r>
              <a:endParaRPr lang="en-US" altLang="ja-JP" sz="10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868D1A35-5E9A-7F0D-07D3-93904B8C0165}"/>
                </a:ext>
              </a:extLst>
            </p:cNvPr>
            <p:cNvSpPr txBox="1"/>
            <p:nvPr/>
          </p:nvSpPr>
          <p:spPr>
            <a:xfrm>
              <a:off x="9029318" y="3502324"/>
              <a:ext cx="2664000" cy="2300630"/>
            </a:xfrm>
            <a:prstGeom prst="rect">
              <a:avLst/>
            </a:prstGeom>
            <a:noFill/>
          </p:spPr>
          <p:txBody>
            <a:bodyPr wrap="square">
              <a:spAutoFit/>
            </a:bodyPr>
            <a:lstStyle/>
            <a:p>
              <a:pPr defTabSz="422039">
                <a:lnSpc>
                  <a:spcPct val="120000"/>
                </a:lnSpc>
              </a:pPr>
              <a:r>
                <a:rPr lang="ja-JP" altLang="en-US" sz="1000" dirty="0">
                  <a:latin typeface="メイリオ" panose="020B0604030504040204" pitchFamily="50" charset="-128"/>
                  <a:ea typeface="メイリオ" panose="020B0604030504040204" pitchFamily="50" charset="-128"/>
                </a:rPr>
                <a:t>みずほフィナンシャルグループ</a:t>
              </a:r>
              <a:endParaRPr lang="en-US" altLang="ja-JP" sz="1000" dirty="0">
                <a:latin typeface="メイリオ" panose="020B0604030504040204" pitchFamily="50" charset="-128"/>
                <a:ea typeface="メイリオ" panose="020B0604030504040204" pitchFamily="50" charset="-128"/>
              </a:endParaRPr>
            </a:p>
            <a:p>
              <a:pPr defTabSz="422039">
                <a:lnSpc>
                  <a:spcPct val="120000"/>
                </a:lnSpc>
              </a:pPr>
              <a:r>
                <a:rPr lang="ja-JP" altLang="en-US" sz="1000" dirty="0">
                  <a:latin typeface="メイリオ" panose="020B0604030504040204" pitchFamily="50" charset="-128"/>
                  <a:ea typeface="メイリオ" panose="020B0604030504040204" pitchFamily="50" charset="-128"/>
                </a:rPr>
                <a:t>りそな銀行</a:t>
              </a:r>
              <a:endParaRPr lang="en-US" altLang="ja-JP" sz="1000" dirty="0">
                <a:latin typeface="メイリオ" panose="020B0604030504040204" pitchFamily="50" charset="-128"/>
                <a:ea typeface="メイリオ" panose="020B0604030504040204" pitchFamily="50" charset="-128"/>
              </a:endParaRPr>
            </a:p>
            <a:p>
              <a:pPr defTabSz="422039">
                <a:lnSpc>
                  <a:spcPct val="120000"/>
                </a:lnSpc>
              </a:pPr>
              <a:r>
                <a:rPr lang="ja-JP" altLang="en-US" sz="1000" dirty="0">
                  <a:latin typeface="メイリオ" panose="020B0604030504040204" pitchFamily="50" charset="-128"/>
                  <a:ea typeface="メイリオ" panose="020B0604030504040204" pitchFamily="50" charset="-128"/>
                </a:rPr>
                <a:t>株式会社新生銀行</a:t>
              </a:r>
            </a:p>
            <a:p>
              <a:pPr defTabSz="422039">
                <a:lnSpc>
                  <a:spcPct val="120000"/>
                </a:lnSpc>
              </a:pPr>
              <a:r>
                <a:rPr lang="ja-JP" altLang="en-US" sz="1000" dirty="0">
                  <a:latin typeface="メイリオ" panose="020B0604030504040204" pitchFamily="50" charset="-128"/>
                  <a:ea typeface="メイリオ" panose="020B0604030504040204" pitchFamily="50" charset="-128"/>
                </a:rPr>
                <a:t>野村證券株式会社</a:t>
              </a:r>
              <a:endParaRPr lang="en-US" altLang="ja-JP" sz="1000" dirty="0">
                <a:latin typeface="メイリオ" panose="020B0604030504040204" pitchFamily="50" charset="-128"/>
                <a:ea typeface="メイリオ" panose="020B0604030504040204" pitchFamily="50" charset="-128"/>
              </a:endParaRPr>
            </a:p>
            <a:p>
              <a:pPr defTabSz="422039">
                <a:lnSpc>
                  <a:spcPct val="120000"/>
                </a:lnSpc>
              </a:pPr>
              <a:r>
                <a:rPr lang="ja-JP" altLang="en-US" sz="1000" dirty="0">
                  <a:latin typeface="メイリオ" panose="020B0604030504040204" pitchFamily="50" charset="-128"/>
                  <a:ea typeface="メイリオ" panose="020B0604030504040204" pitchFamily="50" charset="-128"/>
                </a:rPr>
                <a:t>東京外国語大学</a:t>
              </a:r>
              <a:endParaRPr lang="en-US" altLang="ja-JP" sz="1000" dirty="0">
                <a:latin typeface="メイリオ" panose="020B0604030504040204" pitchFamily="50" charset="-128"/>
                <a:ea typeface="メイリオ" panose="020B0604030504040204" pitchFamily="50" charset="-128"/>
              </a:endParaRPr>
            </a:p>
            <a:p>
              <a:pPr defTabSz="422039">
                <a:lnSpc>
                  <a:spcPct val="120000"/>
                </a:lnSpc>
              </a:pPr>
              <a:r>
                <a:rPr lang="ja-JP" altLang="en-US" sz="1000" dirty="0">
                  <a:latin typeface="メイリオ" panose="020B0604030504040204" pitchFamily="50" charset="-128"/>
                  <a:ea typeface="メイリオ" panose="020B0604030504040204" pitchFamily="50" charset="-128"/>
                </a:rPr>
                <a:t>同志社大学</a:t>
              </a:r>
              <a:endParaRPr lang="en-US" altLang="ja-JP" sz="1000" dirty="0">
                <a:latin typeface="メイリオ" panose="020B0604030504040204" pitchFamily="50" charset="-128"/>
                <a:ea typeface="メイリオ" panose="020B0604030504040204" pitchFamily="50" charset="-128"/>
              </a:endParaRPr>
            </a:p>
            <a:p>
              <a:pPr defTabSz="422039">
                <a:lnSpc>
                  <a:spcPct val="120000"/>
                </a:lnSpc>
              </a:pPr>
              <a:r>
                <a:rPr lang="zh-CN" altLang="en-US" sz="1000" dirty="0">
                  <a:latin typeface="メイリオ" panose="020B0604030504040204" pitchFamily="50" charset="-128"/>
                  <a:ea typeface="メイリオ" panose="020B0604030504040204" pitchFamily="50" charset="-128"/>
                </a:rPr>
                <a:t>公立大学法人横浜市立大学</a:t>
              </a:r>
              <a:endParaRPr lang="ja-JP" altLang="en-US" sz="1000" dirty="0">
                <a:latin typeface="メイリオ" panose="020B0604030504040204" pitchFamily="50" charset="-128"/>
                <a:ea typeface="メイリオ" panose="020B0604030504040204" pitchFamily="50" charset="-128"/>
              </a:endParaRPr>
            </a:p>
            <a:p>
              <a:pPr defTabSz="422039">
                <a:lnSpc>
                  <a:spcPct val="120000"/>
                </a:lnSpc>
              </a:pPr>
              <a:r>
                <a:rPr lang="ja-JP" altLang="en-US" sz="1000" dirty="0">
                  <a:latin typeface="メイリオ" panose="020B0604030504040204" pitchFamily="50" charset="-128"/>
                  <a:ea typeface="メイリオ" panose="020B0604030504040204" pitchFamily="50" charset="-128"/>
                </a:rPr>
                <a:t>日本銀行</a:t>
              </a:r>
              <a:endParaRPr lang="en-US" altLang="ja-JP" sz="1000" dirty="0">
                <a:latin typeface="メイリオ" panose="020B0604030504040204" pitchFamily="50" charset="-128"/>
                <a:ea typeface="メイリオ" panose="020B0604030504040204" pitchFamily="50" charset="-128"/>
              </a:endParaRPr>
            </a:p>
            <a:p>
              <a:pPr defTabSz="422039">
                <a:lnSpc>
                  <a:spcPct val="120000"/>
                </a:lnSpc>
              </a:pPr>
              <a:r>
                <a:rPr lang="ja-JP" altLang="en-US" sz="1000" dirty="0">
                  <a:latin typeface="メイリオ" panose="020B0604030504040204" pitchFamily="50" charset="-128"/>
                  <a:ea typeface="メイリオ" panose="020B0604030504040204" pitchFamily="50" charset="-128"/>
                </a:rPr>
                <a:t>内閣府</a:t>
              </a:r>
            </a:p>
            <a:p>
              <a:pPr defTabSz="422039" fontAlgn="auto">
                <a:lnSpc>
                  <a:spcPct val="120000"/>
                </a:lnSpc>
                <a:spcBef>
                  <a:spcPts val="0"/>
                </a:spcBef>
                <a:spcAft>
                  <a:spcPts val="0"/>
                </a:spcAft>
              </a:pPr>
              <a:r>
                <a:rPr lang="ja-JP" altLang="en-US" sz="1000" dirty="0">
                  <a:latin typeface="メイリオ" panose="020B0604030504040204" pitchFamily="50" charset="-128"/>
                  <a:ea typeface="メイリオ" panose="020B0604030504040204" pitchFamily="50" charset="-128"/>
                </a:rPr>
                <a:t>米国大使館　　　　　　　</a:t>
              </a:r>
              <a:endParaRPr lang="en-US" altLang="ja-JP" sz="1000" dirty="0">
                <a:latin typeface="メイリオ" panose="020B0604030504040204" pitchFamily="50" charset="-128"/>
                <a:ea typeface="メイリオ" panose="020B0604030504040204" pitchFamily="50" charset="-128"/>
              </a:endParaRPr>
            </a:p>
            <a:p>
              <a:pPr defTabSz="422039" fontAlgn="auto">
                <a:lnSpc>
                  <a:spcPct val="120000"/>
                </a:lnSpc>
                <a:spcBef>
                  <a:spcPts val="0"/>
                </a:spcBef>
                <a:spcAft>
                  <a:spcPts val="0"/>
                </a:spcAft>
              </a:pPr>
              <a:endParaRPr lang="en-US" altLang="ja-JP" sz="1000" dirty="0">
                <a:latin typeface="メイリオ" panose="020B0604030504040204" pitchFamily="50" charset="-128"/>
                <a:ea typeface="メイリオ" panose="020B0604030504040204" pitchFamily="50" charset="-128"/>
              </a:endParaRPr>
            </a:p>
            <a:p>
              <a:pPr defTabSz="422039" fontAlgn="auto">
                <a:lnSpc>
                  <a:spcPct val="120000"/>
                </a:lnSpc>
                <a:spcBef>
                  <a:spcPts val="0"/>
                </a:spcBef>
                <a:spcAft>
                  <a:spcPts val="0"/>
                </a:spcAft>
              </a:pPr>
              <a:r>
                <a:rPr lang="ja-JP" altLang="en-US" sz="1000" dirty="0">
                  <a:latin typeface="メイリオ" panose="020B0604030504040204" pitchFamily="50" charset="-128"/>
                  <a:ea typeface="メイリオ" panose="020B0604030504040204" pitchFamily="50" charset="-128"/>
                </a:rPr>
                <a:t>　　　　　　　　　　　他多数実績あり</a:t>
              </a:r>
            </a:p>
          </p:txBody>
        </p:sp>
        <p:cxnSp>
          <p:nvCxnSpPr>
            <p:cNvPr id="11" name="直線コネクタ 10">
              <a:extLst>
                <a:ext uri="{FF2B5EF4-FFF2-40B4-BE49-F238E27FC236}">
                  <a16:creationId xmlns:a16="http://schemas.microsoft.com/office/drawing/2014/main" id="{3B2E7D22-DE0F-85E6-FF09-F1C820DEAAAD}"/>
                </a:ext>
              </a:extLst>
            </p:cNvPr>
            <p:cNvCxnSpPr>
              <a:cxnSpLocks/>
            </p:cNvCxnSpPr>
            <p:nvPr/>
          </p:nvCxnSpPr>
          <p:spPr>
            <a:xfrm>
              <a:off x="3502200" y="3502324"/>
              <a:ext cx="0" cy="2243156"/>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B7DEB7C3-9C75-8CE2-F157-99308E4669CC}"/>
                </a:ext>
              </a:extLst>
            </p:cNvPr>
            <p:cNvCxnSpPr>
              <a:cxnSpLocks/>
            </p:cNvCxnSpPr>
            <p:nvPr/>
          </p:nvCxnSpPr>
          <p:spPr>
            <a:xfrm>
              <a:off x="6232573" y="3502324"/>
              <a:ext cx="0" cy="2243156"/>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6951B507-49FA-8894-EFCE-B99FBE2865E8}"/>
                </a:ext>
              </a:extLst>
            </p:cNvPr>
            <p:cNvCxnSpPr>
              <a:cxnSpLocks/>
            </p:cNvCxnSpPr>
            <p:nvPr/>
          </p:nvCxnSpPr>
          <p:spPr>
            <a:xfrm>
              <a:off x="8962946" y="3502324"/>
              <a:ext cx="0" cy="2227916"/>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1FB8A62B-99AF-C1E8-5CF4-124A1E41D2C6}"/>
                </a:ext>
              </a:extLst>
            </p:cNvPr>
            <p:cNvSpPr/>
            <p:nvPr/>
          </p:nvSpPr>
          <p:spPr>
            <a:xfrm>
              <a:off x="731520" y="3223260"/>
              <a:ext cx="10866120" cy="265938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3723B45A-5925-3EAF-EF8D-795371B15E41}"/>
                </a:ext>
              </a:extLst>
            </p:cNvPr>
            <p:cNvSpPr txBox="1"/>
            <p:nvPr/>
          </p:nvSpPr>
          <p:spPr>
            <a:xfrm>
              <a:off x="922020" y="3084760"/>
              <a:ext cx="3443571" cy="276999"/>
            </a:xfrm>
            <a:prstGeom prst="rect">
              <a:avLst/>
            </a:prstGeom>
            <a:solidFill>
              <a:schemeClr val="bg1"/>
            </a:solidFill>
          </p:spPr>
          <p:txBody>
            <a:bodyPr wrap="none" rtlCol="0">
              <a:spAutoFit/>
            </a:bodyPr>
            <a:lstStyle/>
            <a:p>
              <a:r>
                <a:rPr kumimoji="1" lang="en-US" altLang="ja-JP" sz="1200" b="1" dirty="0">
                  <a:solidFill>
                    <a:schemeClr val="accent1"/>
                  </a:solidFill>
                </a:rPr>
                <a:t>Win</a:t>
              </a:r>
              <a:r>
                <a:rPr lang="ja-JP" altLang="en-US" sz="1200" b="1" dirty="0">
                  <a:solidFill>
                    <a:schemeClr val="accent1"/>
                  </a:solidFill>
                </a:rPr>
                <a:t>スクール研修ご利用企業様一覧　一部抜粋</a:t>
              </a:r>
              <a:endParaRPr kumimoji="1" lang="en-US" altLang="ja-JP" sz="1200" b="1" dirty="0">
                <a:solidFill>
                  <a:schemeClr val="accent1"/>
                </a:solidFill>
              </a:endParaRPr>
            </a:p>
          </p:txBody>
        </p:sp>
      </p:grpSp>
    </p:spTree>
    <p:extLst>
      <p:ext uri="{BB962C8B-B14F-4D97-AF65-F5344CB8AC3E}">
        <p14:creationId xmlns:p14="http://schemas.microsoft.com/office/powerpoint/2010/main" val="1595324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ーブル, 椅子, 座る, グリーン が含まれている画像&#10;&#10;自動的に生成された説明">
            <a:extLst>
              <a:ext uri="{FF2B5EF4-FFF2-40B4-BE49-F238E27FC236}">
                <a16:creationId xmlns:a16="http://schemas.microsoft.com/office/drawing/2014/main" id="{BF2C7ADF-D949-45CB-B514-3A2D5A091B8E}"/>
              </a:ext>
            </a:extLst>
          </p:cNvPr>
          <p:cNvPicPr>
            <a:picLocks noChangeAspect="1"/>
          </p:cNvPicPr>
          <p:nvPr/>
        </p:nvPicPr>
        <p:blipFill rotWithShape="1">
          <a:blip r:embed="rId2" cstate="screen">
            <a:duotone>
              <a:prstClr val="black"/>
              <a:schemeClr val="tx2">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t="-257"/>
          <a:stretch/>
        </p:blipFill>
        <p:spPr>
          <a:xfrm>
            <a:off x="7716129" y="-17650"/>
            <a:ext cx="4475871" cy="6875649"/>
          </a:xfrm>
          <a:prstGeom prst="rect">
            <a:avLst/>
          </a:prstGeom>
        </p:spPr>
      </p:pic>
      <p:sp>
        <p:nvSpPr>
          <p:cNvPr id="10" name="テキスト ボックス 9">
            <a:extLst>
              <a:ext uri="{FF2B5EF4-FFF2-40B4-BE49-F238E27FC236}">
                <a16:creationId xmlns:a16="http://schemas.microsoft.com/office/drawing/2014/main" id="{1E89FB34-14EB-4979-9902-37D1AA665A56}"/>
              </a:ext>
            </a:extLst>
          </p:cNvPr>
          <p:cNvSpPr txBox="1"/>
          <p:nvPr/>
        </p:nvSpPr>
        <p:spPr>
          <a:xfrm>
            <a:off x="1173480" y="1690720"/>
            <a:ext cx="1273105" cy="461665"/>
          </a:xfrm>
          <a:prstGeom prst="rect">
            <a:avLst/>
          </a:prstGeom>
          <a:noFill/>
        </p:spPr>
        <p:txBody>
          <a:bodyPr wrap="none" rtlCol="0">
            <a:spAutoFit/>
          </a:bodyPr>
          <a:lstStyle/>
          <a:p>
            <a:r>
              <a:rPr kumimoji="1" lang="en-US" altLang="ja-JP" sz="2400" b="1" i="1" dirty="0">
                <a:solidFill>
                  <a:schemeClr val="accent1">
                    <a:lumMod val="20000"/>
                    <a:lumOff val="80000"/>
                  </a:schemeClr>
                </a:solidFill>
                <a:latin typeface="ＭＳ 明朝" panose="02020609040205080304" pitchFamily="17" charset="-128"/>
                <a:ea typeface="ＭＳ 明朝" panose="02020609040205080304" pitchFamily="17" charset="-128"/>
              </a:rPr>
              <a:t>Purpose</a:t>
            </a:r>
            <a:endParaRPr kumimoji="1" lang="ja-JP" altLang="en-US" sz="2400" b="1" i="1" dirty="0">
              <a:solidFill>
                <a:schemeClr val="accent1">
                  <a:lumMod val="20000"/>
                  <a:lumOff val="80000"/>
                </a:schemeClr>
              </a:solidFill>
              <a:latin typeface="ＭＳ 明朝" panose="02020609040205080304" pitchFamily="17" charset="-128"/>
              <a:ea typeface="ＭＳ 明朝" panose="02020609040205080304" pitchFamily="17" charset="-128"/>
            </a:endParaRPr>
          </a:p>
        </p:txBody>
      </p:sp>
      <p:sp>
        <p:nvSpPr>
          <p:cNvPr id="6" name="テキスト ボックス 5">
            <a:extLst>
              <a:ext uri="{FF2B5EF4-FFF2-40B4-BE49-F238E27FC236}">
                <a16:creationId xmlns:a16="http://schemas.microsoft.com/office/drawing/2014/main" id="{F3723D22-AF2B-4746-9B22-33B20F4A0AC2}"/>
              </a:ext>
            </a:extLst>
          </p:cNvPr>
          <p:cNvSpPr txBox="1"/>
          <p:nvPr/>
        </p:nvSpPr>
        <p:spPr>
          <a:xfrm>
            <a:off x="574173" y="1910543"/>
            <a:ext cx="6596678" cy="815608"/>
          </a:xfrm>
          <a:prstGeom prst="rect">
            <a:avLst/>
          </a:prstGeom>
          <a:noFill/>
        </p:spPr>
        <p:txBody>
          <a:bodyPr wrap="none" rtlCol="0">
            <a:spAutoFit/>
          </a:bodyPr>
          <a:lstStyle/>
          <a:p>
            <a:pPr algn="ctr">
              <a:lnSpc>
                <a:spcPct val="120000"/>
              </a:lnSpc>
            </a:pPr>
            <a:r>
              <a:rPr kumimoji="1" lang="ja-JP" altLang="en-US" sz="2000" dirty="0"/>
              <a:t>「</a:t>
            </a:r>
            <a:r>
              <a:rPr kumimoji="1" lang="ja-JP" altLang="en-US" sz="2000" b="1" dirty="0"/>
              <a:t>もっと学びたくなる学び</a:t>
            </a:r>
            <a:r>
              <a:rPr kumimoji="1" lang="ja-JP" altLang="en-US" sz="2000" dirty="0"/>
              <a:t>」</a:t>
            </a:r>
            <a:r>
              <a:rPr kumimoji="1" lang="ja-JP" altLang="en-US" sz="2000" b="1" dirty="0"/>
              <a:t>で、</a:t>
            </a:r>
          </a:p>
          <a:p>
            <a:pPr algn="ctr">
              <a:lnSpc>
                <a:spcPct val="120000"/>
              </a:lnSpc>
            </a:pPr>
            <a:r>
              <a:rPr kumimoji="1" lang="ja-JP" altLang="en-US" sz="2000" b="1" dirty="0"/>
              <a:t>変化し続ける社会に適応し未来をつくる</a:t>
            </a:r>
            <a:r>
              <a:rPr kumimoji="1" lang="ja-JP" altLang="en-US" sz="2000" dirty="0"/>
              <a:t>「</a:t>
            </a:r>
            <a:r>
              <a:rPr kumimoji="1" lang="ja-JP" altLang="en-US" sz="2000" b="1" dirty="0"/>
              <a:t>人</a:t>
            </a:r>
            <a:r>
              <a:rPr kumimoji="1" lang="ja-JP" altLang="en-US" sz="2000" dirty="0"/>
              <a:t>」</a:t>
            </a:r>
            <a:r>
              <a:rPr kumimoji="1" lang="ja-JP" altLang="en-US" sz="2000" b="1" dirty="0"/>
              <a:t>を育てる</a:t>
            </a:r>
          </a:p>
        </p:txBody>
      </p:sp>
      <p:sp>
        <p:nvSpPr>
          <p:cNvPr id="8" name="フッター プレースホルダー 7">
            <a:extLst>
              <a:ext uri="{FF2B5EF4-FFF2-40B4-BE49-F238E27FC236}">
                <a16:creationId xmlns:a16="http://schemas.microsoft.com/office/drawing/2014/main" id="{3792E735-ED0D-4F30-856D-8991E9E5B39E}"/>
              </a:ext>
            </a:extLst>
          </p:cNvPr>
          <p:cNvSpPr>
            <a:spLocks noGrp="1"/>
          </p:cNvSpPr>
          <p:nvPr>
            <p:ph type="ftr" sz="quarter" idx="10"/>
          </p:nvPr>
        </p:nvSpPr>
        <p:spPr/>
        <p:txBody>
          <a:bodyPr/>
          <a:lstStyle/>
          <a:p>
            <a:r>
              <a:rPr kumimoji="1" lang="en-US" altLang="ja-JP"/>
              <a:t>© PC Assist. All Rights Reserved.</a:t>
            </a:r>
            <a:endParaRPr kumimoji="1" lang="ja-JP" altLang="en-US" dirty="0"/>
          </a:p>
        </p:txBody>
      </p:sp>
      <p:sp>
        <p:nvSpPr>
          <p:cNvPr id="9" name="スライド番号プレースホルダー 8">
            <a:extLst>
              <a:ext uri="{FF2B5EF4-FFF2-40B4-BE49-F238E27FC236}">
                <a16:creationId xmlns:a16="http://schemas.microsoft.com/office/drawing/2014/main" id="{4C9AA448-7090-4C07-AC46-C12AC3A3053F}"/>
              </a:ext>
            </a:extLst>
          </p:cNvPr>
          <p:cNvSpPr>
            <a:spLocks noGrp="1"/>
          </p:cNvSpPr>
          <p:nvPr>
            <p:ph type="sldNum" sz="quarter" idx="11"/>
          </p:nvPr>
        </p:nvSpPr>
        <p:spPr/>
        <p:txBody>
          <a:bodyPr/>
          <a:lstStyle/>
          <a:p>
            <a:fld id="{3B1C3366-121C-49D0-A3A8-72FC94AD02ED}" type="slidenum">
              <a:rPr kumimoji="1" lang="ja-JP" altLang="en-US" smtClean="0">
                <a:solidFill>
                  <a:schemeClr val="bg1"/>
                </a:solidFill>
              </a:rPr>
              <a:t>1</a:t>
            </a:fld>
            <a:endParaRPr kumimoji="1" lang="ja-JP" altLang="en-US" dirty="0">
              <a:solidFill>
                <a:schemeClr val="bg1"/>
              </a:solidFill>
            </a:endParaRPr>
          </a:p>
        </p:txBody>
      </p:sp>
      <p:sp>
        <p:nvSpPr>
          <p:cNvPr id="12" name="正方形/長方形 11">
            <a:extLst>
              <a:ext uri="{FF2B5EF4-FFF2-40B4-BE49-F238E27FC236}">
                <a16:creationId xmlns:a16="http://schemas.microsoft.com/office/drawing/2014/main" id="{548C0598-A797-4D21-9858-7B46108889C7}"/>
              </a:ext>
            </a:extLst>
          </p:cNvPr>
          <p:cNvSpPr/>
          <p:nvPr/>
        </p:nvSpPr>
        <p:spPr>
          <a:xfrm>
            <a:off x="0" y="601887"/>
            <a:ext cx="6096000" cy="62503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216000" rtlCol="0" anchor="ctr"/>
          <a:lstStyle/>
          <a:p>
            <a:pPr algn="r"/>
            <a:r>
              <a:rPr kumimoji="1" lang="ja-JP" altLang="en-US" sz="2000" dirty="0"/>
              <a:t>会社概要</a:t>
            </a:r>
          </a:p>
        </p:txBody>
      </p:sp>
      <p:graphicFrame>
        <p:nvGraphicFramePr>
          <p:cNvPr id="5" name="表 4">
            <a:extLst>
              <a:ext uri="{FF2B5EF4-FFF2-40B4-BE49-F238E27FC236}">
                <a16:creationId xmlns:a16="http://schemas.microsoft.com/office/drawing/2014/main" id="{91B99009-56E2-4BD1-80D6-BDEF8D831E56}"/>
              </a:ext>
            </a:extLst>
          </p:cNvPr>
          <p:cNvGraphicFramePr>
            <a:graphicFrameLocks noGrp="1"/>
          </p:cNvGraphicFramePr>
          <p:nvPr>
            <p:extLst>
              <p:ext uri="{D42A27DB-BD31-4B8C-83A1-F6EECF244321}">
                <p14:modId xmlns:p14="http://schemas.microsoft.com/office/powerpoint/2010/main" val="3232845512"/>
              </p:ext>
            </p:extLst>
          </p:nvPr>
        </p:nvGraphicFramePr>
        <p:xfrm>
          <a:off x="914487" y="2930214"/>
          <a:ext cx="5991578" cy="2286000"/>
        </p:xfrm>
        <a:graphic>
          <a:graphicData uri="http://schemas.openxmlformats.org/drawingml/2006/table">
            <a:tbl>
              <a:tblPr/>
              <a:tblGrid>
                <a:gridCol w="951368">
                  <a:extLst>
                    <a:ext uri="{9D8B030D-6E8A-4147-A177-3AD203B41FA5}">
                      <a16:colId xmlns:a16="http://schemas.microsoft.com/office/drawing/2014/main" val="3749969701"/>
                    </a:ext>
                  </a:extLst>
                </a:gridCol>
                <a:gridCol w="5040210">
                  <a:extLst>
                    <a:ext uri="{9D8B030D-6E8A-4147-A177-3AD203B41FA5}">
                      <a16:colId xmlns:a16="http://schemas.microsoft.com/office/drawing/2014/main" val="1133570946"/>
                    </a:ext>
                  </a:extLst>
                </a:gridCol>
              </a:tblGrid>
              <a:tr h="0">
                <a:tc>
                  <a:txBody>
                    <a:bodyPr/>
                    <a:lstStyle/>
                    <a:p>
                      <a:r>
                        <a:rPr lang="ja-JP" altLang="en-US" sz="1200" b="1" dirty="0"/>
                        <a:t>社　　名：</a:t>
                      </a: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ja-JP" altLang="en-US" sz="1200" b="1" dirty="0"/>
                        <a:t>ピーシーアシスト株式会社</a:t>
                      </a:r>
                      <a:endParaRPr lang="ja-JP" altLang="en-US" sz="1200" dirty="0"/>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351211"/>
                  </a:ext>
                </a:extLst>
              </a:tr>
              <a:tr h="0">
                <a:tc>
                  <a:txBody>
                    <a:bodyPr/>
                    <a:lstStyle/>
                    <a:p>
                      <a:r>
                        <a:rPr lang="ja-JP" altLang="en-US" sz="1200" b="1" dirty="0"/>
                        <a:t>本　　社：</a:t>
                      </a: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ja-JP" altLang="en-US" sz="1200" dirty="0"/>
                        <a:t>京都市下京区烏丸通七条下ル東塩小路町</a:t>
                      </a:r>
                      <a:r>
                        <a:rPr lang="en-US" altLang="ja-JP" sz="1200" dirty="0"/>
                        <a:t>719</a:t>
                      </a:r>
                      <a:r>
                        <a:rPr lang="ja-JP" altLang="en-US" sz="1200" dirty="0"/>
                        <a:t>　京都駅前</a:t>
                      </a:r>
                      <a:r>
                        <a:rPr lang="en-US" altLang="ja-JP" sz="1200" dirty="0"/>
                        <a:t>SK</a:t>
                      </a:r>
                      <a:r>
                        <a:rPr lang="ja-JP" altLang="en-US" sz="1200" dirty="0"/>
                        <a:t>ビル</a:t>
                      </a:r>
                      <a:r>
                        <a:rPr lang="en-US" altLang="ja-JP" sz="1200" dirty="0"/>
                        <a:t>4F</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03157315"/>
                  </a:ext>
                </a:extLst>
              </a:tr>
              <a:tr h="0">
                <a:tc>
                  <a:txBody>
                    <a:bodyPr/>
                    <a:lstStyle/>
                    <a:p>
                      <a:r>
                        <a:rPr lang="ja-JP" altLang="en-US" sz="1200" b="1" dirty="0"/>
                        <a:t>東京本部：</a:t>
                      </a: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ja-JP" altLang="en-US" sz="1200" dirty="0"/>
                        <a:t>東京都新宿区西新宿</a:t>
                      </a:r>
                      <a:r>
                        <a:rPr lang="en-US" altLang="ja-JP" sz="1200" dirty="0"/>
                        <a:t>1-7-1</a:t>
                      </a:r>
                      <a:r>
                        <a:rPr lang="ja-JP" altLang="en-US" sz="1200" dirty="0"/>
                        <a:t>　松岡セントラルビル </a:t>
                      </a:r>
                      <a:r>
                        <a:rPr lang="en-US" altLang="ja-JP" sz="1200" dirty="0"/>
                        <a:t>3F</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59671380"/>
                  </a:ext>
                </a:extLst>
              </a:tr>
              <a:tr h="0">
                <a:tc>
                  <a:txBody>
                    <a:bodyPr/>
                    <a:lstStyle/>
                    <a:p>
                      <a:r>
                        <a:rPr lang="ja-JP" altLang="en-US" sz="1200" b="1" dirty="0"/>
                        <a:t>設　　立：</a:t>
                      </a: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ja-JP" altLang="en-US" sz="1200" dirty="0"/>
                        <a:t>平成 </a:t>
                      </a:r>
                      <a:r>
                        <a:rPr lang="en-US" altLang="ja-JP" sz="1200" dirty="0"/>
                        <a:t>3</a:t>
                      </a:r>
                      <a:r>
                        <a:rPr lang="ja-JP" altLang="en-US" sz="1200" dirty="0"/>
                        <a:t>年 </a:t>
                      </a:r>
                      <a:r>
                        <a:rPr lang="en-US" altLang="ja-JP" sz="1200" dirty="0"/>
                        <a:t>9</a:t>
                      </a:r>
                      <a:r>
                        <a:rPr lang="ja-JP" altLang="en-US" sz="1200" dirty="0"/>
                        <a:t>月</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86863547"/>
                  </a:ext>
                </a:extLst>
              </a:tr>
              <a:tr h="0">
                <a:tc>
                  <a:txBody>
                    <a:bodyPr/>
                    <a:lstStyle/>
                    <a:p>
                      <a:r>
                        <a:rPr lang="ja-JP" altLang="en-US" sz="1200" b="1" dirty="0"/>
                        <a:t>資 本 金：</a:t>
                      </a: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altLang="ja-JP" sz="1200" dirty="0"/>
                        <a:t>9,800</a:t>
                      </a:r>
                      <a:r>
                        <a:rPr lang="ja-JP" altLang="en-US" sz="1200" dirty="0"/>
                        <a:t>万円</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61893585"/>
                  </a:ext>
                </a:extLst>
              </a:tr>
              <a:tr h="0">
                <a:tc>
                  <a:txBody>
                    <a:bodyPr/>
                    <a:lstStyle/>
                    <a:p>
                      <a:r>
                        <a:rPr lang="ja-JP" altLang="en-US" sz="1200" b="1" dirty="0"/>
                        <a:t>従業員数：</a:t>
                      </a: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altLang="ja-JP" sz="1200" dirty="0"/>
                        <a:t>150</a:t>
                      </a:r>
                      <a:r>
                        <a:rPr lang="ja-JP" altLang="en-US" sz="1200" dirty="0"/>
                        <a:t>名（正社員）　約</a:t>
                      </a:r>
                      <a:r>
                        <a:rPr lang="en-US" altLang="ja-JP" sz="1200" dirty="0"/>
                        <a:t>120</a:t>
                      </a:r>
                      <a:r>
                        <a:rPr lang="ja-JP" altLang="en-US" sz="1200" dirty="0"/>
                        <a:t>名が講師職</a:t>
                      </a:r>
                      <a:br>
                        <a:rPr lang="en-US" altLang="ja-JP" sz="1200" dirty="0"/>
                      </a:br>
                      <a:r>
                        <a:rPr lang="ja-JP" altLang="en-US" sz="1200" dirty="0"/>
                        <a:t>パートナー契約・フリーランス契約講師　約</a:t>
                      </a:r>
                      <a:r>
                        <a:rPr lang="en-US" altLang="ja-JP" sz="1200" dirty="0"/>
                        <a:t>300</a:t>
                      </a:r>
                      <a:r>
                        <a:rPr lang="ja-JP" altLang="en-US" sz="1200" dirty="0"/>
                        <a:t>名</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76295603"/>
                  </a:ext>
                </a:extLst>
              </a:tr>
              <a:tr h="0">
                <a:tc>
                  <a:txBody>
                    <a:bodyPr/>
                    <a:lstStyle/>
                    <a:p>
                      <a:r>
                        <a:rPr lang="ja-JP" altLang="en-US" sz="1200" b="1" dirty="0"/>
                        <a:t>事　　業：</a:t>
                      </a: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ja-JP" altLang="en-US" sz="1200" dirty="0"/>
                        <a:t>プログラミング、</a:t>
                      </a:r>
                      <a:r>
                        <a:rPr lang="en-US" altLang="ja-JP" sz="1200" dirty="0"/>
                        <a:t>CAD</a:t>
                      </a:r>
                      <a:r>
                        <a:rPr lang="ja-JP" altLang="en-US" sz="1200" dirty="0"/>
                        <a:t>、</a:t>
                      </a:r>
                      <a:r>
                        <a:rPr lang="en-US" altLang="ja-JP" sz="1200" dirty="0"/>
                        <a:t>Web</a:t>
                      </a:r>
                      <a:r>
                        <a:rPr lang="ja-JP" altLang="en-US" sz="1200" dirty="0"/>
                        <a:t>・デザイン、オフィス、</a:t>
                      </a:r>
                      <a:r>
                        <a:rPr lang="en-US" altLang="ja-JP" sz="1200" dirty="0"/>
                        <a:t>DX</a:t>
                      </a:r>
                      <a:r>
                        <a:rPr lang="ja-JP" altLang="en-US" sz="1200" dirty="0"/>
                        <a:t>人材育成など</a:t>
                      </a:r>
                      <a:br>
                        <a:rPr lang="en-US" altLang="ja-JP" sz="1200" dirty="0"/>
                      </a:br>
                      <a:r>
                        <a:rPr lang="ja-JP" altLang="en-US" sz="1200" dirty="0"/>
                        <a:t>社会人向けコンピュータースクール「</a:t>
                      </a:r>
                      <a:r>
                        <a:rPr lang="en-US" altLang="ja-JP" sz="1200" dirty="0"/>
                        <a:t>Win</a:t>
                      </a:r>
                      <a:r>
                        <a:rPr lang="ja-JP" altLang="en-US" sz="1200" dirty="0"/>
                        <a:t>スクール」を全国に展開</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92215235"/>
                  </a:ext>
                </a:extLst>
              </a:tr>
            </a:tbl>
          </a:graphicData>
        </a:graphic>
      </p:graphicFrame>
      <p:grpSp>
        <p:nvGrpSpPr>
          <p:cNvPr id="16" name="グループ化 15">
            <a:extLst>
              <a:ext uri="{FF2B5EF4-FFF2-40B4-BE49-F238E27FC236}">
                <a16:creationId xmlns:a16="http://schemas.microsoft.com/office/drawing/2014/main" id="{4DA4D958-2615-B8E6-C2AF-8A5ABC561785}"/>
              </a:ext>
            </a:extLst>
          </p:cNvPr>
          <p:cNvGrpSpPr/>
          <p:nvPr/>
        </p:nvGrpSpPr>
        <p:grpSpPr>
          <a:xfrm>
            <a:off x="3506525" y="5574155"/>
            <a:ext cx="3872286" cy="782195"/>
            <a:chOff x="3713259" y="5542619"/>
            <a:chExt cx="3872286" cy="782195"/>
          </a:xfrm>
        </p:grpSpPr>
        <p:pic>
          <p:nvPicPr>
            <p:cNvPr id="11" name="グラフィックス 10">
              <a:extLst>
                <a:ext uri="{FF2B5EF4-FFF2-40B4-BE49-F238E27FC236}">
                  <a16:creationId xmlns:a16="http://schemas.microsoft.com/office/drawing/2014/main" id="{075E65D4-99DF-65A8-02AB-6C812CD5A4F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12803" y="5558521"/>
              <a:ext cx="1558890" cy="319772"/>
            </a:xfrm>
            <a:prstGeom prst="rect">
              <a:avLst/>
            </a:prstGeom>
          </p:spPr>
        </p:pic>
        <p:pic>
          <p:nvPicPr>
            <p:cNvPr id="14" name="図 13" descr="テキスト が含まれている画像&#10;&#10;自動的に生成された説明">
              <a:extLst>
                <a:ext uri="{FF2B5EF4-FFF2-40B4-BE49-F238E27FC236}">
                  <a16:creationId xmlns:a16="http://schemas.microsoft.com/office/drawing/2014/main" id="{6754BCD5-BF2E-6AFA-2534-211ECC1BDC8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713259" y="5542619"/>
              <a:ext cx="558197" cy="713972"/>
            </a:xfrm>
            <a:prstGeom prst="rect">
              <a:avLst/>
            </a:prstGeom>
          </p:spPr>
        </p:pic>
        <p:sp>
          <p:nvSpPr>
            <p:cNvPr id="15" name="テキスト ボックス 14">
              <a:extLst>
                <a:ext uri="{FF2B5EF4-FFF2-40B4-BE49-F238E27FC236}">
                  <a16:creationId xmlns:a16="http://schemas.microsoft.com/office/drawing/2014/main" id="{FEBCD49E-00A7-5AC1-8FAE-FE2AD870A5D2}"/>
                </a:ext>
              </a:extLst>
            </p:cNvPr>
            <p:cNvSpPr txBox="1"/>
            <p:nvPr/>
          </p:nvSpPr>
          <p:spPr>
            <a:xfrm>
              <a:off x="4357841" y="5893927"/>
              <a:ext cx="3227704" cy="430887"/>
            </a:xfrm>
            <a:prstGeom prst="rect">
              <a:avLst/>
            </a:prstGeom>
            <a:noFill/>
          </p:spPr>
          <p:txBody>
            <a:bodyPr wrap="square" rtlCol="0">
              <a:spAutoFit/>
            </a:bodyPr>
            <a:lstStyle/>
            <a:p>
              <a:r>
                <a:rPr lang="ja-JP" altLang="en-US" sz="1100" dirty="0"/>
                <a:t>東証プライム上場 テクノプロ・ホールディングス株式会社（コード：</a:t>
              </a:r>
              <a:r>
                <a:rPr lang="en-US" altLang="ja-JP" sz="1100" dirty="0"/>
                <a:t>6028</a:t>
              </a:r>
              <a:r>
                <a:rPr lang="ja-JP" altLang="en-US" sz="1100" dirty="0"/>
                <a:t>）グループ</a:t>
              </a:r>
              <a:endParaRPr kumimoji="1" lang="ja-JP" altLang="en-US" sz="1100" dirty="0"/>
            </a:p>
          </p:txBody>
        </p:sp>
      </p:grpSp>
    </p:spTree>
    <p:extLst>
      <p:ext uri="{BB962C8B-B14F-4D97-AF65-F5344CB8AC3E}">
        <p14:creationId xmlns:p14="http://schemas.microsoft.com/office/powerpoint/2010/main" val="858803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0FBE7855-EEE8-6FE7-CEEF-5E62EF2A1BDD}"/>
              </a:ext>
            </a:extLst>
          </p:cNvPr>
          <p:cNvSpPr>
            <a:spLocks noGrp="1"/>
          </p:cNvSpPr>
          <p:nvPr>
            <p:ph type="title"/>
          </p:nvPr>
        </p:nvSpPr>
        <p:spPr/>
        <p:txBody>
          <a:bodyPr/>
          <a:lstStyle/>
          <a:p>
            <a:r>
              <a:rPr lang="en-US" altLang="ja-JP" dirty="0"/>
              <a:t>Win</a:t>
            </a:r>
            <a:r>
              <a:rPr lang="ja-JP" altLang="en-US" dirty="0"/>
              <a:t>スクールの</a:t>
            </a:r>
            <a:r>
              <a:rPr lang="ja-JP" altLang="en-US" dirty="0">
                <a:solidFill>
                  <a:schemeClr val="accent1"/>
                </a:solidFill>
              </a:rPr>
              <a:t>拠点</a:t>
            </a:r>
            <a:r>
              <a:rPr lang="ja-JP" altLang="en-US" dirty="0"/>
              <a:t>情報</a:t>
            </a:r>
          </a:p>
        </p:txBody>
      </p:sp>
      <p:sp>
        <p:nvSpPr>
          <p:cNvPr id="2" name="フッター プレースホルダー 1">
            <a:extLst>
              <a:ext uri="{FF2B5EF4-FFF2-40B4-BE49-F238E27FC236}">
                <a16:creationId xmlns:a16="http://schemas.microsoft.com/office/drawing/2014/main" id="{24E6A2C5-603D-2C19-A179-910C7BDF796D}"/>
              </a:ext>
            </a:extLst>
          </p:cNvPr>
          <p:cNvSpPr>
            <a:spLocks noGrp="1"/>
          </p:cNvSpPr>
          <p:nvPr>
            <p:ph type="ftr" sz="quarter" idx="10"/>
          </p:nvPr>
        </p:nvSpPr>
        <p:spPr/>
        <p:txBody>
          <a:bodyPr/>
          <a:lstStyle/>
          <a:p>
            <a:r>
              <a:rPr lang="en-US" altLang="ja-JP"/>
              <a:t>© PC Assist. All Rights Reserved.</a:t>
            </a:r>
            <a:endParaRPr kumimoji="1" lang="ja-JP" altLang="en-US" dirty="0"/>
          </a:p>
        </p:txBody>
      </p:sp>
      <p:sp>
        <p:nvSpPr>
          <p:cNvPr id="3" name="スライド番号プレースホルダー 2">
            <a:extLst>
              <a:ext uri="{FF2B5EF4-FFF2-40B4-BE49-F238E27FC236}">
                <a16:creationId xmlns:a16="http://schemas.microsoft.com/office/drawing/2014/main" id="{347A606D-A203-2C90-7B68-3CC9BF8F4869}"/>
              </a:ext>
            </a:extLst>
          </p:cNvPr>
          <p:cNvSpPr>
            <a:spLocks noGrp="1"/>
          </p:cNvSpPr>
          <p:nvPr>
            <p:ph type="sldNum" sz="quarter" idx="11"/>
          </p:nvPr>
        </p:nvSpPr>
        <p:spPr/>
        <p:txBody>
          <a:bodyPr/>
          <a:lstStyle/>
          <a:p>
            <a:fld id="{3B1C3366-121C-49D0-A3A8-72FC94AD02ED}" type="slidenum">
              <a:rPr kumimoji="1" lang="ja-JP" altLang="en-US" smtClean="0"/>
              <a:t>2</a:t>
            </a:fld>
            <a:endParaRPr kumimoji="1" lang="ja-JP" altLang="en-US"/>
          </a:p>
        </p:txBody>
      </p:sp>
      <p:sp>
        <p:nvSpPr>
          <p:cNvPr id="11" name="テキスト ボックス 10">
            <a:extLst>
              <a:ext uri="{FF2B5EF4-FFF2-40B4-BE49-F238E27FC236}">
                <a16:creationId xmlns:a16="http://schemas.microsoft.com/office/drawing/2014/main" id="{8BE09EBD-EA95-B8E6-5221-E289EAA51A0D}"/>
              </a:ext>
            </a:extLst>
          </p:cNvPr>
          <p:cNvSpPr txBox="1"/>
          <p:nvPr/>
        </p:nvSpPr>
        <p:spPr>
          <a:xfrm>
            <a:off x="838200" y="1516728"/>
            <a:ext cx="6760623" cy="517065"/>
          </a:xfrm>
          <a:prstGeom prst="rect">
            <a:avLst/>
          </a:prstGeom>
          <a:noFill/>
        </p:spPr>
        <p:txBody>
          <a:bodyPr wrap="square" rtlCol="0">
            <a:spAutoFit/>
          </a:bodyPr>
          <a:lstStyle/>
          <a:p>
            <a:pPr>
              <a:lnSpc>
                <a:spcPct val="120000"/>
              </a:lnSpc>
            </a:pPr>
            <a:r>
              <a:rPr kumimoji="1" lang="ja-JP" altLang="en-US" sz="2400" b="1" dirty="0"/>
              <a:t>北海道から鹿児島まで</a:t>
            </a:r>
            <a:r>
              <a:rPr kumimoji="1" lang="ja-JP" altLang="en-US" sz="2400" b="1" dirty="0">
                <a:solidFill>
                  <a:schemeClr val="accent1"/>
                </a:solidFill>
              </a:rPr>
              <a:t>全国</a:t>
            </a:r>
            <a:r>
              <a:rPr kumimoji="1" lang="en-US" altLang="ja-JP" sz="2400" b="1" dirty="0">
                <a:solidFill>
                  <a:schemeClr val="accent1"/>
                </a:solidFill>
              </a:rPr>
              <a:t>51</a:t>
            </a:r>
            <a:r>
              <a:rPr kumimoji="1" lang="ja-JP" altLang="en-US" sz="2400" b="1" dirty="0">
                <a:solidFill>
                  <a:schemeClr val="accent1"/>
                </a:solidFill>
              </a:rPr>
              <a:t>拠点に展開</a:t>
            </a:r>
            <a:endParaRPr kumimoji="1" lang="en-US" altLang="ja-JP" sz="2400" b="1" dirty="0">
              <a:solidFill>
                <a:schemeClr val="accent1"/>
              </a:solidFill>
            </a:endParaRPr>
          </a:p>
        </p:txBody>
      </p:sp>
      <p:sp>
        <p:nvSpPr>
          <p:cNvPr id="12" name="テキスト ボックス 11">
            <a:extLst>
              <a:ext uri="{FF2B5EF4-FFF2-40B4-BE49-F238E27FC236}">
                <a16:creationId xmlns:a16="http://schemas.microsoft.com/office/drawing/2014/main" id="{1278ADC4-4E1E-106F-02A8-0636D9B4801F}"/>
              </a:ext>
            </a:extLst>
          </p:cNvPr>
          <p:cNvSpPr txBox="1"/>
          <p:nvPr/>
        </p:nvSpPr>
        <p:spPr>
          <a:xfrm>
            <a:off x="838199" y="2033793"/>
            <a:ext cx="7248277" cy="307777"/>
          </a:xfrm>
          <a:prstGeom prst="rect">
            <a:avLst/>
          </a:prstGeom>
          <a:noFill/>
        </p:spPr>
        <p:txBody>
          <a:bodyPr wrap="square" rtlCol="0">
            <a:spAutoFit/>
          </a:bodyPr>
          <a:lstStyle/>
          <a:p>
            <a:r>
              <a:rPr lang="ja-JP" altLang="en-US" sz="1400" dirty="0"/>
              <a:t>オンライン・講師派遣で日本全国の研修にご対応いたします。</a:t>
            </a:r>
            <a:endParaRPr kumimoji="1" lang="ja-JP" altLang="en-US" sz="1400" dirty="0"/>
          </a:p>
        </p:txBody>
      </p:sp>
      <p:graphicFrame>
        <p:nvGraphicFramePr>
          <p:cNvPr id="13" name="表 13">
            <a:extLst>
              <a:ext uri="{FF2B5EF4-FFF2-40B4-BE49-F238E27FC236}">
                <a16:creationId xmlns:a16="http://schemas.microsoft.com/office/drawing/2014/main" id="{4380B5A9-4D3D-3CAE-376B-8C50AF20FA18}"/>
              </a:ext>
            </a:extLst>
          </p:cNvPr>
          <p:cNvGraphicFramePr>
            <a:graphicFrameLocks noGrp="1"/>
          </p:cNvGraphicFramePr>
          <p:nvPr>
            <p:extLst>
              <p:ext uri="{D42A27DB-BD31-4B8C-83A1-F6EECF244321}">
                <p14:modId xmlns:p14="http://schemas.microsoft.com/office/powerpoint/2010/main" val="3134826443"/>
              </p:ext>
            </p:extLst>
          </p:nvPr>
        </p:nvGraphicFramePr>
        <p:xfrm>
          <a:off x="950621" y="2539471"/>
          <a:ext cx="6648201" cy="3261360"/>
        </p:xfrm>
        <a:graphic>
          <a:graphicData uri="http://schemas.openxmlformats.org/drawingml/2006/table">
            <a:tbl>
              <a:tblPr firstRow="1" bandRow="1">
                <a:tableStyleId>{2D5ABB26-0587-4C30-8999-92F81FD0307C}</a:tableStyleId>
              </a:tblPr>
              <a:tblGrid>
                <a:gridCol w="1363209">
                  <a:extLst>
                    <a:ext uri="{9D8B030D-6E8A-4147-A177-3AD203B41FA5}">
                      <a16:colId xmlns:a16="http://schemas.microsoft.com/office/drawing/2014/main" val="3832460267"/>
                    </a:ext>
                  </a:extLst>
                </a:gridCol>
                <a:gridCol w="278295">
                  <a:extLst>
                    <a:ext uri="{9D8B030D-6E8A-4147-A177-3AD203B41FA5}">
                      <a16:colId xmlns:a16="http://schemas.microsoft.com/office/drawing/2014/main" val="3586533927"/>
                    </a:ext>
                  </a:extLst>
                </a:gridCol>
                <a:gridCol w="5006697">
                  <a:extLst>
                    <a:ext uri="{9D8B030D-6E8A-4147-A177-3AD203B41FA5}">
                      <a16:colId xmlns:a16="http://schemas.microsoft.com/office/drawing/2014/main" val="689574613"/>
                    </a:ext>
                  </a:extLst>
                </a:gridCol>
              </a:tblGrid>
              <a:tr h="370840">
                <a:tc>
                  <a:txBody>
                    <a:bodyPr/>
                    <a:lstStyle/>
                    <a:p>
                      <a:pPr marL="72000"/>
                      <a:r>
                        <a:rPr kumimoji="1" lang="ja-JP" altLang="en-US" sz="1400" b="1" dirty="0"/>
                        <a:t>北海道・東北</a:t>
                      </a:r>
                    </a:p>
                  </a:txBody>
                  <a:tcPr anchor="ctr">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900" b="1" dirty="0">
                          <a:solidFill>
                            <a:schemeClr val="accent1"/>
                          </a:solidFill>
                        </a:rPr>
                        <a:t>▶</a:t>
                      </a:r>
                      <a:endParaRPr kumimoji="1" lang="ja-JP" altLang="en-US" sz="900" dirty="0">
                        <a:solidFill>
                          <a:schemeClr val="accent1"/>
                        </a:solidFill>
                      </a:endParaRPr>
                    </a:p>
                  </a:txBody>
                  <a:tcPr anchor="ctr">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108000"/>
                      <a:r>
                        <a:rPr kumimoji="1" lang="zh-TW" altLang="en-US" sz="1400" dirty="0"/>
                        <a:t>北海道（</a:t>
                      </a:r>
                      <a:r>
                        <a:rPr kumimoji="1" lang="en-US" altLang="zh-TW" sz="1400" dirty="0"/>
                        <a:t>1</a:t>
                      </a:r>
                      <a:r>
                        <a:rPr kumimoji="1" lang="zh-TW" altLang="en-US" sz="1400" dirty="0"/>
                        <a:t>）</a:t>
                      </a:r>
                      <a:r>
                        <a:rPr kumimoji="1" lang="en-US" altLang="zh-TW" sz="1400" dirty="0"/>
                        <a:t>| </a:t>
                      </a:r>
                      <a:r>
                        <a:rPr kumimoji="1" lang="zh-TW" altLang="en-US" sz="1400" dirty="0"/>
                        <a:t>岩手県（</a:t>
                      </a:r>
                      <a:r>
                        <a:rPr kumimoji="1" lang="en-US" altLang="zh-TW" sz="1400" dirty="0"/>
                        <a:t>1</a:t>
                      </a:r>
                      <a:r>
                        <a:rPr kumimoji="1" lang="zh-TW" altLang="en-US" sz="1400" dirty="0"/>
                        <a:t>）</a:t>
                      </a:r>
                      <a:r>
                        <a:rPr kumimoji="1" lang="en-US" altLang="zh-TW" sz="1400" dirty="0"/>
                        <a:t>| </a:t>
                      </a:r>
                      <a:r>
                        <a:rPr kumimoji="1" lang="zh-TW" altLang="en-US" sz="1400" dirty="0"/>
                        <a:t>宮城県（</a:t>
                      </a:r>
                      <a:r>
                        <a:rPr kumimoji="1" lang="en-US" altLang="zh-TW" sz="1400" dirty="0"/>
                        <a:t>1</a:t>
                      </a:r>
                      <a:r>
                        <a:rPr kumimoji="1" lang="zh-TW" altLang="en-US" sz="1400" dirty="0"/>
                        <a:t>）</a:t>
                      </a:r>
                      <a:endParaRPr kumimoji="1" lang="ja-JP" altLang="en-US" sz="1400" dirty="0"/>
                    </a:p>
                  </a:txBody>
                  <a:tcPr anchor="ct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40475924"/>
                  </a:ext>
                </a:extLst>
              </a:tr>
              <a:tr h="370840">
                <a:tc>
                  <a:txBody>
                    <a:bodyPr/>
                    <a:lstStyle/>
                    <a:p>
                      <a:pPr marL="72000"/>
                      <a:r>
                        <a:rPr kumimoji="1" lang="ja-JP" altLang="en-US" sz="1400" b="1" dirty="0"/>
                        <a:t>関東</a:t>
                      </a: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accent1"/>
                          </a:solidFill>
                        </a:rPr>
                        <a:t>▶</a:t>
                      </a:r>
                      <a:endParaRPr kumimoji="1" lang="ja-JP" altLang="en-US" sz="900" dirty="0">
                        <a:solidFill>
                          <a:schemeClr val="accent1"/>
                        </a:solidFill>
                      </a:endParaRP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108000"/>
                      <a:r>
                        <a:rPr kumimoji="1" lang="zh-TW" altLang="en-US" sz="1400" dirty="0"/>
                        <a:t>東京都（</a:t>
                      </a:r>
                      <a:r>
                        <a:rPr kumimoji="1" lang="en-US" altLang="zh-TW" sz="1400" dirty="0"/>
                        <a:t>8</a:t>
                      </a:r>
                      <a:r>
                        <a:rPr kumimoji="1" lang="zh-TW" altLang="en-US" sz="1400" dirty="0"/>
                        <a:t>）</a:t>
                      </a:r>
                      <a:r>
                        <a:rPr kumimoji="1" lang="en-US" altLang="zh-TW" sz="1400" dirty="0"/>
                        <a:t>| </a:t>
                      </a:r>
                      <a:r>
                        <a:rPr kumimoji="1" lang="zh-TW" altLang="en-US" sz="1400" dirty="0"/>
                        <a:t>千葉県（</a:t>
                      </a:r>
                      <a:r>
                        <a:rPr kumimoji="1" lang="en-US" altLang="zh-TW" sz="1400" dirty="0"/>
                        <a:t>3</a:t>
                      </a:r>
                      <a:r>
                        <a:rPr kumimoji="1" lang="zh-TW" altLang="en-US" sz="1400" dirty="0"/>
                        <a:t>）</a:t>
                      </a:r>
                      <a:r>
                        <a:rPr kumimoji="1" lang="en-US" altLang="zh-TW" sz="1400" dirty="0"/>
                        <a:t>| </a:t>
                      </a:r>
                      <a:r>
                        <a:rPr kumimoji="1" lang="zh-TW" altLang="en-US" sz="1400" dirty="0"/>
                        <a:t>神奈川県（</a:t>
                      </a:r>
                      <a:r>
                        <a:rPr kumimoji="1" lang="en-US" altLang="zh-TW" sz="1400" dirty="0"/>
                        <a:t>2</a:t>
                      </a:r>
                      <a:r>
                        <a:rPr kumimoji="1" lang="zh-TW" altLang="en-US" sz="1400" dirty="0"/>
                        <a:t>）</a:t>
                      </a:r>
                    </a:p>
                    <a:p>
                      <a:pPr marL="108000"/>
                      <a:r>
                        <a:rPr kumimoji="1" lang="zh-TW" altLang="en-US" sz="1400" dirty="0"/>
                        <a:t>茨城県（</a:t>
                      </a:r>
                      <a:r>
                        <a:rPr kumimoji="1" lang="en-US" altLang="zh-TW" sz="1400" dirty="0"/>
                        <a:t>2</a:t>
                      </a:r>
                      <a:r>
                        <a:rPr kumimoji="1" lang="zh-TW" altLang="en-US" sz="1400" dirty="0"/>
                        <a:t>）</a:t>
                      </a:r>
                      <a:r>
                        <a:rPr kumimoji="1" lang="en-US" altLang="zh-TW" sz="1400" dirty="0"/>
                        <a:t>| </a:t>
                      </a:r>
                      <a:r>
                        <a:rPr kumimoji="1" lang="zh-TW" altLang="en-US" sz="1400" dirty="0"/>
                        <a:t>栃木県（</a:t>
                      </a:r>
                      <a:r>
                        <a:rPr kumimoji="1" lang="en-US" altLang="zh-TW" sz="1400" dirty="0"/>
                        <a:t>1</a:t>
                      </a:r>
                      <a:r>
                        <a:rPr kumimoji="1" lang="zh-TW" altLang="en-US" sz="1400" dirty="0"/>
                        <a:t>）</a:t>
                      </a:r>
                      <a:r>
                        <a:rPr kumimoji="1" lang="en-US" altLang="zh-TW" sz="1400" dirty="0"/>
                        <a:t>| </a:t>
                      </a:r>
                      <a:r>
                        <a:rPr kumimoji="1" lang="zh-TW" altLang="en-US" sz="1400" dirty="0"/>
                        <a:t>群馬県（</a:t>
                      </a:r>
                      <a:r>
                        <a:rPr kumimoji="1" lang="en-US" altLang="zh-TW" sz="1400" dirty="0"/>
                        <a:t>1</a:t>
                      </a:r>
                      <a:r>
                        <a:rPr kumimoji="1" lang="zh-TW" altLang="en-US" sz="1400" dirty="0"/>
                        <a:t>）</a:t>
                      </a:r>
                      <a:r>
                        <a:rPr kumimoji="1" lang="en-US" altLang="zh-TW" sz="1400" dirty="0"/>
                        <a:t>| </a:t>
                      </a:r>
                      <a:r>
                        <a:rPr kumimoji="1" lang="zh-TW" altLang="en-US" sz="1400" dirty="0"/>
                        <a:t>埼玉県（</a:t>
                      </a:r>
                      <a:r>
                        <a:rPr kumimoji="1" lang="en-US" altLang="zh-TW" sz="1400" dirty="0"/>
                        <a:t>1</a:t>
                      </a:r>
                      <a:r>
                        <a:rPr kumimoji="1" lang="zh-TW" altLang="en-US" sz="1400" dirty="0"/>
                        <a:t>）</a:t>
                      </a:r>
                      <a:endParaRPr kumimoji="1" lang="ja-JP" altLang="en-US" sz="1400" dirty="0"/>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83555920"/>
                  </a:ext>
                </a:extLst>
              </a:tr>
              <a:tr h="370840">
                <a:tc>
                  <a:txBody>
                    <a:bodyPr/>
                    <a:lstStyle/>
                    <a:p>
                      <a:pPr marL="72000"/>
                      <a:r>
                        <a:rPr kumimoji="1" lang="ja-JP" altLang="en-US" sz="1400" b="1" dirty="0"/>
                        <a:t>北陸・甲信越</a:t>
                      </a: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accent1"/>
                          </a:solidFill>
                        </a:rPr>
                        <a:t>▶</a:t>
                      </a:r>
                      <a:endParaRPr kumimoji="1" lang="ja-JP" altLang="en-US" sz="900" dirty="0">
                        <a:solidFill>
                          <a:schemeClr val="accent1"/>
                        </a:solidFill>
                      </a:endParaRP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108000"/>
                      <a:r>
                        <a:rPr kumimoji="1" lang="zh-TW" altLang="en-US" sz="1400" dirty="0"/>
                        <a:t>新潟県（</a:t>
                      </a:r>
                      <a:r>
                        <a:rPr kumimoji="1" lang="en-US" altLang="zh-TW" sz="1400" dirty="0"/>
                        <a:t>1</a:t>
                      </a:r>
                      <a:r>
                        <a:rPr kumimoji="1" lang="zh-TW" altLang="en-US" sz="1400" dirty="0"/>
                        <a:t>）</a:t>
                      </a:r>
                      <a:r>
                        <a:rPr kumimoji="1" lang="en-US" altLang="zh-TW" sz="1400" dirty="0"/>
                        <a:t>| </a:t>
                      </a:r>
                      <a:r>
                        <a:rPr kumimoji="1" lang="zh-TW" altLang="en-US" sz="1400" dirty="0"/>
                        <a:t>石川県（</a:t>
                      </a:r>
                      <a:r>
                        <a:rPr kumimoji="1" lang="en-US" altLang="zh-TW" sz="1400" dirty="0"/>
                        <a:t>1</a:t>
                      </a:r>
                      <a:r>
                        <a:rPr kumimoji="1" lang="zh-TW" altLang="en-US" sz="1400" dirty="0"/>
                        <a:t>）</a:t>
                      </a:r>
                      <a:endParaRPr kumimoji="1" lang="ja-JP" altLang="en-US" sz="1400" dirty="0"/>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0685289"/>
                  </a:ext>
                </a:extLst>
              </a:tr>
              <a:tr h="370840">
                <a:tc>
                  <a:txBody>
                    <a:bodyPr/>
                    <a:lstStyle/>
                    <a:p>
                      <a:pPr marL="72000"/>
                      <a:r>
                        <a:rPr kumimoji="1" lang="ja-JP" altLang="en-US" sz="1400" b="1" dirty="0"/>
                        <a:t>東海</a:t>
                      </a: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accent1"/>
                          </a:solidFill>
                        </a:rPr>
                        <a:t>▶</a:t>
                      </a:r>
                      <a:endParaRPr kumimoji="1" lang="ja-JP" altLang="en-US" sz="900" dirty="0">
                        <a:solidFill>
                          <a:schemeClr val="accent1"/>
                        </a:solidFill>
                      </a:endParaRP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108000"/>
                      <a:r>
                        <a:rPr kumimoji="1" lang="zh-TW" altLang="en-US" sz="1400" dirty="0"/>
                        <a:t>愛知県（</a:t>
                      </a:r>
                      <a:r>
                        <a:rPr kumimoji="1" lang="en-US" altLang="zh-TW" sz="1400" dirty="0"/>
                        <a:t>3</a:t>
                      </a:r>
                      <a:r>
                        <a:rPr kumimoji="1" lang="zh-TW" altLang="en-US" sz="1400" dirty="0"/>
                        <a:t>）</a:t>
                      </a:r>
                      <a:r>
                        <a:rPr kumimoji="1" lang="en-US" altLang="zh-TW" sz="1400" dirty="0"/>
                        <a:t>| </a:t>
                      </a:r>
                      <a:r>
                        <a:rPr kumimoji="1" lang="zh-TW" altLang="en-US" sz="1400" dirty="0"/>
                        <a:t>静岡県（</a:t>
                      </a:r>
                      <a:r>
                        <a:rPr kumimoji="1" lang="en-US" altLang="zh-TW" sz="1400" dirty="0"/>
                        <a:t>2</a:t>
                      </a:r>
                      <a:r>
                        <a:rPr kumimoji="1" lang="zh-TW" altLang="en-US" sz="1400" dirty="0"/>
                        <a:t>）</a:t>
                      </a:r>
                      <a:r>
                        <a:rPr kumimoji="1" lang="en-US" altLang="zh-TW" sz="1400" dirty="0"/>
                        <a:t>| </a:t>
                      </a:r>
                      <a:r>
                        <a:rPr kumimoji="1" lang="zh-TW" altLang="en-US" sz="1400" dirty="0"/>
                        <a:t>三重県（</a:t>
                      </a:r>
                      <a:r>
                        <a:rPr kumimoji="1" lang="en-US" altLang="zh-TW" sz="1400" dirty="0"/>
                        <a:t>1</a:t>
                      </a:r>
                      <a:r>
                        <a:rPr kumimoji="1" lang="zh-TW" altLang="en-US" sz="1400" dirty="0"/>
                        <a:t>）</a:t>
                      </a:r>
                      <a:endParaRPr kumimoji="1" lang="ja-JP" altLang="en-US" sz="1400" dirty="0"/>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77418987"/>
                  </a:ext>
                </a:extLst>
              </a:tr>
              <a:tr h="370840">
                <a:tc>
                  <a:txBody>
                    <a:bodyPr/>
                    <a:lstStyle/>
                    <a:p>
                      <a:pPr marL="72000"/>
                      <a:r>
                        <a:rPr kumimoji="1" lang="ja-JP" altLang="en-US" sz="1400" b="1" dirty="0"/>
                        <a:t>近畿</a:t>
                      </a: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accent1"/>
                          </a:solidFill>
                        </a:rPr>
                        <a:t>▶</a:t>
                      </a:r>
                      <a:endParaRPr kumimoji="1" lang="ja-JP" altLang="en-US" sz="900" dirty="0">
                        <a:solidFill>
                          <a:schemeClr val="accent1"/>
                        </a:solidFill>
                      </a:endParaRP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108000"/>
                      <a:r>
                        <a:rPr kumimoji="1" lang="zh-TW" altLang="en-US" sz="1400" dirty="0"/>
                        <a:t>大阪府（</a:t>
                      </a:r>
                      <a:r>
                        <a:rPr kumimoji="1" lang="en-US" altLang="zh-TW" sz="1400" dirty="0"/>
                        <a:t>4</a:t>
                      </a:r>
                      <a:r>
                        <a:rPr kumimoji="1" lang="zh-TW" altLang="en-US" sz="1400" dirty="0"/>
                        <a:t>）</a:t>
                      </a:r>
                      <a:r>
                        <a:rPr kumimoji="1" lang="en-US" altLang="zh-TW" sz="1400" dirty="0"/>
                        <a:t>| </a:t>
                      </a:r>
                      <a:r>
                        <a:rPr kumimoji="1" lang="zh-TW" altLang="en-US" sz="1400" dirty="0"/>
                        <a:t>兵庫県（</a:t>
                      </a:r>
                      <a:r>
                        <a:rPr kumimoji="1" lang="en-US" altLang="zh-TW" sz="1400" dirty="0"/>
                        <a:t>2</a:t>
                      </a:r>
                      <a:r>
                        <a:rPr kumimoji="1" lang="zh-TW" altLang="en-US" sz="1400" dirty="0"/>
                        <a:t>）</a:t>
                      </a:r>
                      <a:r>
                        <a:rPr kumimoji="1" lang="en-US" altLang="zh-TW" sz="1400" dirty="0"/>
                        <a:t>| </a:t>
                      </a:r>
                      <a:r>
                        <a:rPr kumimoji="1" lang="zh-TW" altLang="en-US" sz="1400" dirty="0"/>
                        <a:t>京都府（</a:t>
                      </a:r>
                      <a:r>
                        <a:rPr kumimoji="1" lang="en-US" altLang="zh-TW" sz="1400" dirty="0"/>
                        <a:t>2</a:t>
                      </a:r>
                      <a:r>
                        <a:rPr kumimoji="1" lang="zh-TW" altLang="en-US" sz="1400" dirty="0"/>
                        <a:t>）</a:t>
                      </a:r>
                    </a:p>
                    <a:p>
                      <a:pPr marL="108000"/>
                      <a:r>
                        <a:rPr kumimoji="1" lang="zh-TW" altLang="en-US" sz="1400" dirty="0"/>
                        <a:t>滋賀県（</a:t>
                      </a:r>
                      <a:r>
                        <a:rPr kumimoji="1" lang="en-US" altLang="zh-TW" sz="1400" dirty="0"/>
                        <a:t>1</a:t>
                      </a:r>
                      <a:r>
                        <a:rPr kumimoji="1" lang="zh-TW" altLang="en-US" sz="1400" dirty="0"/>
                        <a:t>）</a:t>
                      </a:r>
                      <a:r>
                        <a:rPr kumimoji="1" lang="en-US" altLang="zh-TW" sz="1400" dirty="0"/>
                        <a:t>| </a:t>
                      </a:r>
                      <a:r>
                        <a:rPr kumimoji="1" lang="zh-TW" altLang="en-US" sz="1400" dirty="0"/>
                        <a:t>奈良県（</a:t>
                      </a:r>
                      <a:r>
                        <a:rPr kumimoji="1" lang="en-US" altLang="zh-TW" sz="1400" dirty="0"/>
                        <a:t>1</a:t>
                      </a:r>
                      <a:r>
                        <a:rPr kumimoji="1" lang="zh-TW" altLang="en-US" sz="1400" dirty="0"/>
                        <a:t>）</a:t>
                      </a:r>
                      <a:endParaRPr kumimoji="1" lang="ja-JP" altLang="en-US" sz="1400" dirty="0"/>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05008945"/>
                  </a:ext>
                </a:extLst>
              </a:tr>
              <a:tr h="370840">
                <a:tc>
                  <a:txBody>
                    <a:bodyPr/>
                    <a:lstStyle/>
                    <a:p>
                      <a:pPr marL="72000"/>
                      <a:r>
                        <a:rPr kumimoji="1" lang="ja-JP" altLang="en-US" sz="1400" b="1" dirty="0"/>
                        <a:t>中国</a:t>
                      </a: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accent1"/>
                          </a:solidFill>
                        </a:rPr>
                        <a:t>▶</a:t>
                      </a:r>
                      <a:endParaRPr kumimoji="1" lang="ja-JP" altLang="en-US" sz="900" dirty="0">
                        <a:solidFill>
                          <a:schemeClr val="accent1"/>
                        </a:solidFill>
                      </a:endParaRP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108000"/>
                      <a:r>
                        <a:rPr kumimoji="1" lang="zh-TW" altLang="en-US" sz="1400" dirty="0"/>
                        <a:t>岡山県（</a:t>
                      </a:r>
                      <a:r>
                        <a:rPr kumimoji="1" lang="en-US" altLang="zh-TW" sz="1400" dirty="0"/>
                        <a:t>1</a:t>
                      </a:r>
                      <a:r>
                        <a:rPr kumimoji="1" lang="zh-TW" altLang="en-US" sz="1400" dirty="0"/>
                        <a:t>）</a:t>
                      </a:r>
                      <a:r>
                        <a:rPr kumimoji="1" lang="en-US" altLang="zh-TW" sz="1400" dirty="0"/>
                        <a:t>| </a:t>
                      </a:r>
                      <a:r>
                        <a:rPr kumimoji="1" lang="zh-TW" altLang="en-US" sz="1400" dirty="0"/>
                        <a:t>広島県（</a:t>
                      </a:r>
                      <a:r>
                        <a:rPr kumimoji="1" lang="en-US" altLang="zh-TW" sz="1400" dirty="0"/>
                        <a:t>2</a:t>
                      </a:r>
                      <a:r>
                        <a:rPr kumimoji="1" lang="zh-TW" altLang="en-US" sz="1400" dirty="0"/>
                        <a:t>）</a:t>
                      </a:r>
                      <a:r>
                        <a:rPr kumimoji="1" lang="en-US" altLang="zh-TW" sz="1400" dirty="0"/>
                        <a:t>| </a:t>
                      </a:r>
                      <a:r>
                        <a:rPr kumimoji="1" lang="zh-TW" altLang="en-US" sz="1400" dirty="0"/>
                        <a:t>山口県（</a:t>
                      </a:r>
                      <a:r>
                        <a:rPr kumimoji="1" lang="en-US" altLang="zh-TW" sz="1400" dirty="0"/>
                        <a:t>1</a:t>
                      </a:r>
                      <a:r>
                        <a:rPr kumimoji="1" lang="zh-TW" altLang="en-US" sz="1400" dirty="0"/>
                        <a:t>）</a:t>
                      </a:r>
                      <a:endParaRPr kumimoji="1" lang="ja-JP" altLang="en-US" sz="1400" dirty="0"/>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37007178"/>
                  </a:ext>
                </a:extLst>
              </a:tr>
              <a:tr h="370840">
                <a:tc>
                  <a:txBody>
                    <a:bodyPr/>
                    <a:lstStyle/>
                    <a:p>
                      <a:pPr marL="72000"/>
                      <a:r>
                        <a:rPr kumimoji="1" lang="ja-JP" altLang="en-US" sz="1400" b="1" dirty="0"/>
                        <a:t>四国</a:t>
                      </a: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accent1"/>
                          </a:solidFill>
                        </a:rPr>
                        <a:t>▶</a:t>
                      </a:r>
                      <a:endParaRPr kumimoji="1" lang="ja-JP" altLang="en-US" sz="900" dirty="0">
                        <a:solidFill>
                          <a:schemeClr val="accent1"/>
                        </a:solidFill>
                      </a:endParaRP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108000"/>
                      <a:r>
                        <a:rPr kumimoji="1" lang="zh-TW" altLang="en-US" sz="1400" dirty="0"/>
                        <a:t>香川県（</a:t>
                      </a:r>
                      <a:r>
                        <a:rPr kumimoji="1" lang="en-US" altLang="zh-TW" sz="1400" dirty="0"/>
                        <a:t>1</a:t>
                      </a:r>
                      <a:r>
                        <a:rPr kumimoji="1" lang="zh-TW" altLang="en-US" sz="1400" dirty="0"/>
                        <a:t>）</a:t>
                      </a:r>
                      <a:r>
                        <a:rPr kumimoji="1" lang="en-US" altLang="zh-TW" sz="1400" dirty="0"/>
                        <a:t>| </a:t>
                      </a:r>
                      <a:r>
                        <a:rPr kumimoji="1" lang="zh-TW" altLang="en-US" sz="1400" dirty="0"/>
                        <a:t>愛媛県（</a:t>
                      </a:r>
                      <a:r>
                        <a:rPr kumimoji="1" lang="en-US" altLang="zh-TW" sz="1400" dirty="0"/>
                        <a:t>1</a:t>
                      </a:r>
                      <a:r>
                        <a:rPr kumimoji="1" lang="zh-TW" altLang="en-US" sz="1400" dirty="0"/>
                        <a:t>）</a:t>
                      </a:r>
                      <a:endParaRPr kumimoji="1" lang="ja-JP" altLang="en-US" sz="1400" dirty="0"/>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73522887"/>
                  </a:ext>
                </a:extLst>
              </a:tr>
              <a:tr h="370840">
                <a:tc>
                  <a:txBody>
                    <a:bodyPr/>
                    <a:lstStyle/>
                    <a:p>
                      <a:pPr marL="72000"/>
                      <a:r>
                        <a:rPr kumimoji="1" lang="ja-JP" altLang="en-US" sz="1400" b="1" dirty="0"/>
                        <a:t>九州</a:t>
                      </a:r>
                    </a:p>
                  </a:txBody>
                  <a:tcPr anchor="ctr">
                    <a:lnT w="3810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accent1"/>
                          </a:solidFill>
                        </a:rPr>
                        <a:t>▶</a:t>
                      </a:r>
                      <a:endParaRPr kumimoji="1" lang="ja-JP" altLang="en-US" sz="900" dirty="0">
                        <a:solidFill>
                          <a:schemeClr val="accent1"/>
                        </a:solidFill>
                      </a:endParaRPr>
                    </a:p>
                  </a:txBody>
                  <a:tcPr anchor="ctr">
                    <a:lnT w="3810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marL="108000"/>
                      <a:r>
                        <a:rPr kumimoji="1" lang="zh-TW" altLang="en-US" sz="1400" dirty="0"/>
                        <a:t>福岡県（</a:t>
                      </a:r>
                      <a:r>
                        <a:rPr kumimoji="1" lang="en-US" altLang="zh-TW" sz="1400" dirty="0"/>
                        <a:t>4</a:t>
                      </a:r>
                      <a:r>
                        <a:rPr kumimoji="1" lang="zh-TW" altLang="en-US" sz="1400" dirty="0"/>
                        <a:t>）</a:t>
                      </a:r>
                      <a:r>
                        <a:rPr kumimoji="1" lang="en-US" altLang="zh-TW" sz="1400" dirty="0"/>
                        <a:t>| </a:t>
                      </a:r>
                      <a:r>
                        <a:rPr kumimoji="1" lang="zh-TW" altLang="en-US" sz="1400" dirty="0"/>
                        <a:t>熊本県（</a:t>
                      </a:r>
                      <a:r>
                        <a:rPr kumimoji="1" lang="en-US" altLang="zh-TW" sz="1400" dirty="0"/>
                        <a:t>1</a:t>
                      </a:r>
                      <a:r>
                        <a:rPr kumimoji="1" lang="zh-TW" altLang="en-US" sz="1400" dirty="0"/>
                        <a:t>）</a:t>
                      </a:r>
                      <a:r>
                        <a:rPr kumimoji="1" lang="en-US" altLang="zh-TW" sz="1400" dirty="0"/>
                        <a:t>| </a:t>
                      </a:r>
                      <a:r>
                        <a:rPr kumimoji="1" lang="zh-TW" altLang="en-US" sz="1400" dirty="0"/>
                        <a:t>鹿児島県（</a:t>
                      </a:r>
                      <a:r>
                        <a:rPr kumimoji="1" lang="en-US" altLang="zh-TW" sz="1400" dirty="0"/>
                        <a:t>1</a:t>
                      </a:r>
                      <a:r>
                        <a:rPr kumimoji="1" lang="zh-TW" altLang="en-US" sz="1400" dirty="0"/>
                        <a:t>）</a:t>
                      </a:r>
                      <a:endParaRPr kumimoji="1" lang="ja-JP" altLang="en-US" sz="1400" dirty="0"/>
                    </a:p>
                  </a:txBody>
                  <a:tcPr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66975172"/>
                  </a:ext>
                </a:extLst>
              </a:tr>
            </a:tbl>
          </a:graphicData>
        </a:graphic>
      </p:graphicFrame>
      <p:sp>
        <p:nvSpPr>
          <p:cNvPr id="17" name="テキスト ボックス 16">
            <a:extLst>
              <a:ext uri="{FF2B5EF4-FFF2-40B4-BE49-F238E27FC236}">
                <a16:creationId xmlns:a16="http://schemas.microsoft.com/office/drawing/2014/main" id="{4B0B081D-4430-5411-689A-B4851609EE45}"/>
              </a:ext>
            </a:extLst>
          </p:cNvPr>
          <p:cNvSpPr txBox="1"/>
          <p:nvPr/>
        </p:nvSpPr>
        <p:spPr>
          <a:xfrm>
            <a:off x="905124" y="5914256"/>
            <a:ext cx="1846028" cy="261610"/>
          </a:xfrm>
          <a:prstGeom prst="rect">
            <a:avLst/>
          </a:prstGeom>
          <a:noFill/>
        </p:spPr>
        <p:txBody>
          <a:bodyPr wrap="square" rtlCol="0">
            <a:spAutoFit/>
          </a:bodyPr>
          <a:lstStyle/>
          <a:p>
            <a:pPr algn="r"/>
            <a:r>
              <a:rPr lang="en-US" altLang="ja-JP" sz="1100" dirty="0"/>
              <a:t>※</a:t>
            </a:r>
            <a:r>
              <a:rPr lang="ja-JP" altLang="en-US" sz="1100" dirty="0"/>
              <a:t>カッコ内は拠点数。</a:t>
            </a:r>
            <a:endParaRPr kumimoji="1" lang="ja-JP" altLang="en-US" sz="1100" dirty="0"/>
          </a:p>
        </p:txBody>
      </p:sp>
      <p:grpSp>
        <p:nvGrpSpPr>
          <p:cNvPr id="26" name="グループ化 25">
            <a:extLst>
              <a:ext uri="{FF2B5EF4-FFF2-40B4-BE49-F238E27FC236}">
                <a16:creationId xmlns:a16="http://schemas.microsoft.com/office/drawing/2014/main" id="{9832B1BD-2207-692A-746D-AF078BD7ACCD}"/>
              </a:ext>
            </a:extLst>
          </p:cNvPr>
          <p:cNvGrpSpPr/>
          <p:nvPr/>
        </p:nvGrpSpPr>
        <p:grpSpPr>
          <a:xfrm>
            <a:off x="7598822" y="1549527"/>
            <a:ext cx="4231572" cy="4791075"/>
            <a:chOff x="7598822" y="1549527"/>
            <a:chExt cx="4231572" cy="4791075"/>
          </a:xfrm>
        </p:grpSpPr>
        <p:pic>
          <p:nvPicPr>
            <p:cNvPr id="8" name="図 7" descr="挿絵 が含まれている画像&#10;&#10;自動的に生成された説明">
              <a:extLst>
                <a:ext uri="{FF2B5EF4-FFF2-40B4-BE49-F238E27FC236}">
                  <a16:creationId xmlns:a16="http://schemas.microsoft.com/office/drawing/2014/main" id="{D5624D30-21BA-4289-3F32-B29E98E60AC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98822" y="1549527"/>
              <a:ext cx="4029075" cy="4791075"/>
            </a:xfrm>
            <a:prstGeom prst="rect">
              <a:avLst/>
            </a:prstGeom>
          </p:spPr>
        </p:pic>
        <p:sp>
          <p:nvSpPr>
            <p:cNvPr id="24" name="楕円 23">
              <a:extLst>
                <a:ext uri="{FF2B5EF4-FFF2-40B4-BE49-F238E27FC236}">
                  <a16:creationId xmlns:a16="http://schemas.microsoft.com/office/drawing/2014/main" id="{69BA0281-D8E8-9B9B-FC87-C833DDBCAF0A}"/>
                </a:ext>
              </a:extLst>
            </p:cNvPr>
            <p:cNvSpPr/>
            <p:nvPr/>
          </p:nvSpPr>
          <p:spPr>
            <a:xfrm rot="2324929">
              <a:off x="8812524" y="2293672"/>
              <a:ext cx="2151916" cy="37579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7EFDF9DC-E8E9-8CCF-FA77-873B346E5EDB}"/>
                </a:ext>
              </a:extLst>
            </p:cNvPr>
            <p:cNvSpPr/>
            <p:nvPr/>
          </p:nvSpPr>
          <p:spPr>
            <a:xfrm rot="2324929">
              <a:off x="8899122" y="2248860"/>
              <a:ext cx="2151916" cy="37579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descr="屋内, 天井, 部屋, グリーン が含まれている画像&#10;&#10;自動的に生成された説明">
              <a:extLst>
                <a:ext uri="{FF2B5EF4-FFF2-40B4-BE49-F238E27FC236}">
                  <a16:creationId xmlns:a16="http://schemas.microsoft.com/office/drawing/2014/main" id="{5C5025C9-92A0-E42D-E44D-D429BEF7B2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32310" y="1878245"/>
              <a:ext cx="1746064" cy="1162151"/>
            </a:xfrm>
            <a:prstGeom prst="roundRect">
              <a:avLst>
                <a:gd name="adj" fmla="val 4352"/>
              </a:avLst>
            </a:prstGeom>
            <a:effectLst>
              <a:outerShdw blurRad="203200" dist="25400" dir="5400000" algn="t" rotWithShape="0">
                <a:prstClr val="black">
                  <a:alpha val="20000"/>
                </a:prstClr>
              </a:outerShdw>
            </a:effectLst>
          </p:spPr>
        </p:pic>
        <p:pic>
          <p:nvPicPr>
            <p:cNvPr id="23" name="図 22" descr="屋内, テーブル, 事務所, 窓 が含まれている画像&#10;&#10;自動的に生成された説明">
              <a:extLst>
                <a:ext uri="{FF2B5EF4-FFF2-40B4-BE49-F238E27FC236}">
                  <a16:creationId xmlns:a16="http://schemas.microsoft.com/office/drawing/2014/main" id="{F761F64E-8338-5D99-15DB-9B655200008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27413" y="3639237"/>
              <a:ext cx="1745721" cy="1160508"/>
            </a:xfrm>
            <a:prstGeom prst="roundRect">
              <a:avLst>
                <a:gd name="adj" fmla="val 4352"/>
              </a:avLst>
            </a:prstGeom>
            <a:effectLst>
              <a:outerShdw blurRad="203200" dist="25400" dir="5400000" algn="t" rotWithShape="0">
                <a:prstClr val="black">
                  <a:alpha val="20000"/>
                </a:prstClr>
              </a:outerShdw>
            </a:effectLst>
          </p:spPr>
        </p:pic>
        <p:pic>
          <p:nvPicPr>
            <p:cNvPr id="21" name="図 20" descr="建物, テーブル, 部屋, 木製 が含まれている画像&#10;&#10;自動的に生成された説明">
              <a:extLst>
                <a:ext uri="{FF2B5EF4-FFF2-40B4-BE49-F238E27FC236}">
                  <a16:creationId xmlns:a16="http://schemas.microsoft.com/office/drawing/2014/main" id="{259CD6EF-9273-AAF6-8875-B5E665E904A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84674" y="4933984"/>
              <a:ext cx="1745720" cy="1162151"/>
            </a:xfrm>
            <a:prstGeom prst="roundRect">
              <a:avLst>
                <a:gd name="adj" fmla="val 4352"/>
              </a:avLst>
            </a:prstGeom>
            <a:effectLst>
              <a:outerShdw blurRad="203200" dist="25400" dir="5400000" algn="t" rotWithShape="0">
                <a:prstClr val="black">
                  <a:alpha val="20000"/>
                </a:prstClr>
              </a:outerShdw>
            </a:effectLst>
          </p:spPr>
        </p:pic>
      </p:grpSp>
    </p:spTree>
    <p:extLst>
      <p:ext uri="{BB962C8B-B14F-4D97-AF65-F5344CB8AC3E}">
        <p14:creationId xmlns:p14="http://schemas.microsoft.com/office/powerpoint/2010/main" val="2583347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6934D6-BD10-68A0-2582-318EA16FAC51}"/>
              </a:ext>
            </a:extLst>
          </p:cNvPr>
          <p:cNvSpPr>
            <a:spLocks noGrp="1"/>
          </p:cNvSpPr>
          <p:nvPr>
            <p:ph type="title"/>
          </p:nvPr>
        </p:nvSpPr>
        <p:spPr/>
        <p:txBody>
          <a:bodyPr/>
          <a:lstStyle/>
          <a:p>
            <a:r>
              <a:rPr kumimoji="1" lang="ja-JP" altLang="en-US" dirty="0">
                <a:solidFill>
                  <a:schemeClr val="accent1"/>
                </a:solidFill>
              </a:rPr>
              <a:t>数字</a:t>
            </a:r>
            <a:r>
              <a:rPr kumimoji="1" lang="ja-JP" altLang="en-US" dirty="0"/>
              <a:t>で見る</a:t>
            </a:r>
            <a:r>
              <a:rPr kumimoji="1" lang="en-US" altLang="ja-JP" dirty="0"/>
              <a:t>Win</a:t>
            </a:r>
            <a:r>
              <a:rPr kumimoji="1" lang="ja-JP" altLang="en-US" dirty="0"/>
              <a:t>スクール</a:t>
            </a:r>
          </a:p>
        </p:txBody>
      </p:sp>
      <p:sp>
        <p:nvSpPr>
          <p:cNvPr id="3" name="フッター プレースホルダー 2">
            <a:extLst>
              <a:ext uri="{FF2B5EF4-FFF2-40B4-BE49-F238E27FC236}">
                <a16:creationId xmlns:a16="http://schemas.microsoft.com/office/drawing/2014/main" id="{A4C3B241-F60F-67F0-1B49-AFE5F486060A}"/>
              </a:ext>
            </a:extLst>
          </p:cNvPr>
          <p:cNvSpPr>
            <a:spLocks noGrp="1"/>
          </p:cNvSpPr>
          <p:nvPr>
            <p:ph type="ftr" sz="quarter" idx="10"/>
          </p:nvPr>
        </p:nvSpPr>
        <p:spPr/>
        <p:txBody>
          <a:bodyPr/>
          <a:lstStyle/>
          <a:p>
            <a:r>
              <a:rPr lang="en-US" altLang="ja-JP"/>
              <a:t>© PC Assist. All Rights Reserved.</a:t>
            </a:r>
            <a:endParaRPr kumimoji="1" lang="ja-JP" altLang="en-US" dirty="0"/>
          </a:p>
        </p:txBody>
      </p:sp>
      <p:sp>
        <p:nvSpPr>
          <p:cNvPr id="4" name="スライド番号プレースホルダー 3">
            <a:extLst>
              <a:ext uri="{FF2B5EF4-FFF2-40B4-BE49-F238E27FC236}">
                <a16:creationId xmlns:a16="http://schemas.microsoft.com/office/drawing/2014/main" id="{5BA28A85-52F9-0B24-825F-7641F30D0E6F}"/>
              </a:ext>
            </a:extLst>
          </p:cNvPr>
          <p:cNvSpPr>
            <a:spLocks noGrp="1"/>
          </p:cNvSpPr>
          <p:nvPr>
            <p:ph type="sldNum" sz="quarter" idx="11"/>
          </p:nvPr>
        </p:nvSpPr>
        <p:spPr/>
        <p:txBody>
          <a:bodyPr/>
          <a:lstStyle/>
          <a:p>
            <a:fld id="{3B1C3366-121C-49D0-A3A8-72FC94AD02ED}" type="slidenum">
              <a:rPr kumimoji="1" lang="ja-JP" altLang="en-US" smtClean="0"/>
              <a:t>3</a:t>
            </a:fld>
            <a:endParaRPr kumimoji="1" lang="ja-JP" altLang="en-US"/>
          </a:p>
        </p:txBody>
      </p:sp>
      <p:grpSp>
        <p:nvGrpSpPr>
          <p:cNvPr id="27" name="グループ化 26">
            <a:extLst>
              <a:ext uri="{FF2B5EF4-FFF2-40B4-BE49-F238E27FC236}">
                <a16:creationId xmlns:a16="http://schemas.microsoft.com/office/drawing/2014/main" id="{C603BDCC-F697-7A39-7647-565F84D99A97}"/>
              </a:ext>
            </a:extLst>
          </p:cNvPr>
          <p:cNvGrpSpPr/>
          <p:nvPr/>
        </p:nvGrpSpPr>
        <p:grpSpPr>
          <a:xfrm>
            <a:off x="3326076" y="1611502"/>
            <a:ext cx="5921017" cy="4472946"/>
            <a:chOff x="3387283" y="1611502"/>
            <a:chExt cx="5921017" cy="4472946"/>
          </a:xfrm>
        </p:grpSpPr>
        <p:graphicFrame>
          <p:nvGraphicFramePr>
            <p:cNvPr id="9" name="グラフ 8">
              <a:extLst>
                <a:ext uri="{FF2B5EF4-FFF2-40B4-BE49-F238E27FC236}">
                  <a16:creationId xmlns:a16="http://schemas.microsoft.com/office/drawing/2014/main" id="{CAA4E2CA-4ECC-9D3C-89DE-E8233340BB01}"/>
                </a:ext>
              </a:extLst>
            </p:cNvPr>
            <p:cNvGraphicFramePr/>
            <p:nvPr>
              <p:extLst>
                <p:ext uri="{D42A27DB-BD31-4B8C-83A1-F6EECF244321}">
                  <p14:modId xmlns:p14="http://schemas.microsoft.com/office/powerpoint/2010/main" val="2497641687"/>
                </p:ext>
              </p:extLst>
            </p:nvPr>
          </p:nvGraphicFramePr>
          <p:xfrm>
            <a:off x="3387283" y="1919053"/>
            <a:ext cx="5417434" cy="3611623"/>
          </p:xfrm>
          <a:graphic>
            <a:graphicData uri="http://schemas.openxmlformats.org/drawingml/2006/chart">
              <c:chart xmlns:c="http://schemas.openxmlformats.org/drawingml/2006/chart" xmlns:r="http://schemas.openxmlformats.org/officeDocument/2006/relationships" r:id="rId2"/>
            </a:graphicData>
          </a:graphic>
        </p:graphicFrame>
        <p:pic>
          <p:nvPicPr>
            <p:cNvPr id="11" name="グラフィックス 10" descr="ユーザー 単色塗りつぶし">
              <a:extLst>
                <a:ext uri="{FF2B5EF4-FFF2-40B4-BE49-F238E27FC236}">
                  <a16:creationId xmlns:a16="http://schemas.microsoft.com/office/drawing/2014/main" id="{124D9F3C-3FAC-4328-CA3E-CD61CAE04D4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74336" y="3724865"/>
              <a:ext cx="747422" cy="747422"/>
            </a:xfrm>
            <a:prstGeom prst="rect">
              <a:avLst/>
            </a:prstGeom>
          </p:spPr>
        </p:pic>
        <p:pic>
          <p:nvPicPr>
            <p:cNvPr id="13" name="グラフィックス 12" descr="都市 単色塗りつぶし">
              <a:extLst>
                <a:ext uri="{FF2B5EF4-FFF2-40B4-BE49-F238E27FC236}">
                  <a16:creationId xmlns:a16="http://schemas.microsoft.com/office/drawing/2014/main" id="{0F7301AC-AA9F-3431-9795-8826E91133A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91378" y="3724865"/>
              <a:ext cx="747422" cy="747422"/>
            </a:xfrm>
            <a:prstGeom prst="rect">
              <a:avLst/>
            </a:prstGeom>
          </p:spPr>
        </p:pic>
        <p:sp>
          <p:nvSpPr>
            <p:cNvPr id="14" name="テキスト ボックス 13">
              <a:extLst>
                <a:ext uri="{FF2B5EF4-FFF2-40B4-BE49-F238E27FC236}">
                  <a16:creationId xmlns:a16="http://schemas.microsoft.com/office/drawing/2014/main" id="{2F3EF3AF-5A6D-31AD-630C-0847C34DB012}"/>
                </a:ext>
              </a:extLst>
            </p:cNvPr>
            <p:cNvSpPr txBox="1"/>
            <p:nvPr/>
          </p:nvSpPr>
          <p:spPr>
            <a:xfrm>
              <a:off x="4802588" y="3133135"/>
              <a:ext cx="1135247" cy="646331"/>
            </a:xfrm>
            <a:prstGeom prst="rect">
              <a:avLst/>
            </a:prstGeom>
            <a:noFill/>
          </p:spPr>
          <p:txBody>
            <a:bodyPr wrap="none" rtlCol="0">
              <a:spAutoFit/>
            </a:bodyPr>
            <a:lstStyle/>
            <a:p>
              <a:r>
                <a:rPr kumimoji="1" lang="en-US" altLang="ja-JP" sz="3600" b="1" dirty="0">
                  <a:solidFill>
                    <a:schemeClr val="accent1"/>
                  </a:solidFill>
                </a:rPr>
                <a:t>47</a:t>
              </a:r>
              <a:r>
                <a:rPr kumimoji="1" lang="en-US" altLang="ja-JP" b="1" dirty="0">
                  <a:solidFill>
                    <a:schemeClr val="accent1"/>
                  </a:solidFill>
                </a:rPr>
                <a:t>%</a:t>
              </a:r>
              <a:endParaRPr kumimoji="1" lang="ja-JP" altLang="en-US" b="1" dirty="0">
                <a:solidFill>
                  <a:schemeClr val="accent1"/>
                </a:solidFill>
              </a:endParaRPr>
            </a:p>
          </p:txBody>
        </p:sp>
        <p:sp>
          <p:nvSpPr>
            <p:cNvPr id="15" name="テキスト ボックス 14">
              <a:extLst>
                <a:ext uri="{FF2B5EF4-FFF2-40B4-BE49-F238E27FC236}">
                  <a16:creationId xmlns:a16="http://schemas.microsoft.com/office/drawing/2014/main" id="{E2279C17-C187-6774-6D7A-77FBE109BD4E}"/>
                </a:ext>
              </a:extLst>
            </p:cNvPr>
            <p:cNvSpPr txBox="1"/>
            <p:nvPr/>
          </p:nvSpPr>
          <p:spPr>
            <a:xfrm>
              <a:off x="6359289" y="3133135"/>
              <a:ext cx="1135247" cy="646331"/>
            </a:xfrm>
            <a:prstGeom prst="rect">
              <a:avLst/>
            </a:prstGeom>
            <a:noFill/>
          </p:spPr>
          <p:txBody>
            <a:bodyPr wrap="none" rtlCol="0">
              <a:spAutoFit/>
            </a:bodyPr>
            <a:lstStyle/>
            <a:p>
              <a:r>
                <a:rPr kumimoji="1" lang="en-US" altLang="ja-JP" sz="3600" b="1" dirty="0">
                  <a:solidFill>
                    <a:srgbClr val="ED7D31"/>
                  </a:solidFill>
                </a:rPr>
                <a:t>53</a:t>
              </a:r>
              <a:r>
                <a:rPr kumimoji="1" lang="en-US" altLang="ja-JP" b="1" dirty="0">
                  <a:solidFill>
                    <a:srgbClr val="ED7D31"/>
                  </a:solidFill>
                </a:rPr>
                <a:t>%</a:t>
              </a:r>
              <a:endParaRPr kumimoji="1" lang="ja-JP" altLang="en-US" b="1" dirty="0">
                <a:solidFill>
                  <a:srgbClr val="ED7D31"/>
                </a:solidFill>
              </a:endParaRPr>
            </a:p>
          </p:txBody>
        </p:sp>
        <p:sp>
          <p:nvSpPr>
            <p:cNvPr id="16" name="テキスト ボックス 15">
              <a:extLst>
                <a:ext uri="{FF2B5EF4-FFF2-40B4-BE49-F238E27FC236}">
                  <a16:creationId xmlns:a16="http://schemas.microsoft.com/office/drawing/2014/main" id="{2D7DB97A-32E3-FC5C-1236-AD016B4BEBB8}"/>
                </a:ext>
              </a:extLst>
            </p:cNvPr>
            <p:cNvSpPr txBox="1"/>
            <p:nvPr/>
          </p:nvSpPr>
          <p:spPr>
            <a:xfrm>
              <a:off x="5043765" y="2899191"/>
              <a:ext cx="595035" cy="338554"/>
            </a:xfrm>
            <a:prstGeom prst="rect">
              <a:avLst/>
            </a:prstGeom>
            <a:noFill/>
          </p:spPr>
          <p:txBody>
            <a:bodyPr wrap="none" rtlCol="0">
              <a:spAutoFit/>
            </a:bodyPr>
            <a:lstStyle/>
            <a:p>
              <a:pPr algn="ctr"/>
              <a:r>
                <a:rPr lang="ja-JP" altLang="en-US" sz="1600" dirty="0">
                  <a:solidFill>
                    <a:schemeClr val="accent1"/>
                  </a:solidFill>
                </a:rPr>
                <a:t>法人</a:t>
              </a:r>
              <a:endParaRPr kumimoji="1" lang="ja-JP" altLang="en-US" sz="1600" dirty="0">
                <a:solidFill>
                  <a:schemeClr val="accent1"/>
                </a:solidFill>
              </a:endParaRPr>
            </a:p>
          </p:txBody>
        </p:sp>
        <p:sp>
          <p:nvSpPr>
            <p:cNvPr id="17" name="テキスト ボックス 16">
              <a:extLst>
                <a:ext uri="{FF2B5EF4-FFF2-40B4-BE49-F238E27FC236}">
                  <a16:creationId xmlns:a16="http://schemas.microsoft.com/office/drawing/2014/main" id="{660F604D-6B61-7F9F-1670-BB29ADFAD14D}"/>
                </a:ext>
              </a:extLst>
            </p:cNvPr>
            <p:cNvSpPr txBox="1"/>
            <p:nvPr/>
          </p:nvSpPr>
          <p:spPr>
            <a:xfrm>
              <a:off x="6553202" y="2899191"/>
              <a:ext cx="595035" cy="338554"/>
            </a:xfrm>
            <a:prstGeom prst="rect">
              <a:avLst/>
            </a:prstGeom>
            <a:noFill/>
          </p:spPr>
          <p:txBody>
            <a:bodyPr wrap="none" rtlCol="0">
              <a:spAutoFit/>
            </a:bodyPr>
            <a:lstStyle/>
            <a:p>
              <a:pPr algn="ctr"/>
              <a:r>
                <a:rPr lang="ja-JP" altLang="en-US" sz="1600" dirty="0">
                  <a:solidFill>
                    <a:srgbClr val="ED7D31"/>
                  </a:solidFill>
                </a:rPr>
                <a:t>個人</a:t>
              </a:r>
              <a:endParaRPr kumimoji="1" lang="ja-JP" altLang="en-US" sz="1600" dirty="0">
                <a:solidFill>
                  <a:srgbClr val="ED7D31"/>
                </a:solidFill>
              </a:endParaRPr>
            </a:p>
          </p:txBody>
        </p:sp>
        <p:sp>
          <p:nvSpPr>
            <p:cNvPr id="18" name="楕円 17">
              <a:extLst>
                <a:ext uri="{FF2B5EF4-FFF2-40B4-BE49-F238E27FC236}">
                  <a16:creationId xmlns:a16="http://schemas.microsoft.com/office/drawing/2014/main" id="{9ABA7994-71DC-D484-B764-9037271011DB}"/>
                </a:ext>
              </a:extLst>
            </p:cNvPr>
            <p:cNvSpPr/>
            <p:nvPr/>
          </p:nvSpPr>
          <p:spPr>
            <a:xfrm>
              <a:off x="4299005" y="1927869"/>
              <a:ext cx="3593990" cy="3593990"/>
            </a:xfrm>
            <a:prstGeom prst="ellipse">
              <a:avLst/>
            </a:prstGeom>
            <a:noFill/>
            <a:ln>
              <a:solidFill>
                <a:srgbClr val="FA00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8F1210A4-0E0B-0017-78EA-2125B3EE267E}"/>
                </a:ext>
              </a:extLst>
            </p:cNvPr>
            <p:cNvSpPr txBox="1"/>
            <p:nvPr/>
          </p:nvSpPr>
          <p:spPr>
            <a:xfrm>
              <a:off x="7294607" y="1934367"/>
              <a:ext cx="2013693" cy="461665"/>
            </a:xfrm>
            <a:prstGeom prst="rect">
              <a:avLst/>
            </a:prstGeom>
            <a:noFill/>
          </p:spPr>
          <p:txBody>
            <a:bodyPr wrap="none" rtlCol="0">
              <a:spAutoFit/>
            </a:bodyPr>
            <a:lstStyle/>
            <a:p>
              <a:r>
                <a:rPr kumimoji="1" lang="en-US" altLang="ja-JP" sz="2400" b="1" dirty="0">
                  <a:solidFill>
                    <a:srgbClr val="FA0059"/>
                  </a:solidFill>
                </a:rPr>
                <a:t>17,142</a:t>
              </a:r>
              <a:r>
                <a:rPr kumimoji="1" lang="ja-JP" altLang="en-US" b="1" dirty="0">
                  <a:solidFill>
                    <a:srgbClr val="FA0059"/>
                  </a:solidFill>
                </a:rPr>
                <a:t>人</a:t>
              </a:r>
              <a:r>
                <a:rPr kumimoji="1" lang="en-US" altLang="ja-JP" b="1" dirty="0">
                  <a:solidFill>
                    <a:srgbClr val="FA0059"/>
                  </a:solidFill>
                </a:rPr>
                <a:t>/</a:t>
              </a:r>
              <a:r>
                <a:rPr kumimoji="1" lang="ja-JP" altLang="en-US" b="1" dirty="0">
                  <a:solidFill>
                    <a:srgbClr val="FA0059"/>
                  </a:solidFill>
                </a:rPr>
                <a:t>年</a:t>
              </a:r>
            </a:p>
          </p:txBody>
        </p:sp>
        <p:sp>
          <p:nvSpPr>
            <p:cNvPr id="20" name="フリーフォーム: 図形 19">
              <a:extLst>
                <a:ext uri="{FF2B5EF4-FFF2-40B4-BE49-F238E27FC236}">
                  <a16:creationId xmlns:a16="http://schemas.microsoft.com/office/drawing/2014/main" id="{F923D194-8F38-004D-B561-5B5C0CDBD26E}"/>
                </a:ext>
              </a:extLst>
            </p:cNvPr>
            <p:cNvSpPr/>
            <p:nvPr/>
          </p:nvSpPr>
          <p:spPr>
            <a:xfrm flipH="1">
              <a:off x="7789628" y="2443109"/>
              <a:ext cx="381981" cy="731520"/>
            </a:xfrm>
            <a:custGeom>
              <a:avLst/>
              <a:gdLst>
                <a:gd name="connsiteX0" fmla="*/ 461176 w 461176"/>
                <a:gd name="connsiteY0" fmla="*/ 0 h 731520"/>
                <a:gd name="connsiteX1" fmla="*/ 0 w 461176"/>
                <a:gd name="connsiteY1" fmla="*/ 731520 h 731520"/>
                <a:gd name="connsiteX2" fmla="*/ 437322 w 461176"/>
                <a:gd name="connsiteY2" fmla="*/ 731520 h 731520"/>
              </a:gdLst>
              <a:ahLst/>
              <a:cxnLst>
                <a:cxn ang="0">
                  <a:pos x="connsiteX0" y="connsiteY0"/>
                </a:cxn>
                <a:cxn ang="0">
                  <a:pos x="connsiteX1" y="connsiteY1"/>
                </a:cxn>
                <a:cxn ang="0">
                  <a:pos x="connsiteX2" y="connsiteY2"/>
                </a:cxn>
              </a:cxnLst>
              <a:rect l="l" t="t" r="r" b="b"/>
              <a:pathLst>
                <a:path w="461176" h="731520">
                  <a:moveTo>
                    <a:pt x="461176" y="0"/>
                  </a:moveTo>
                  <a:lnTo>
                    <a:pt x="0" y="731520"/>
                  </a:lnTo>
                  <a:lnTo>
                    <a:pt x="437322" y="731520"/>
                  </a:lnTo>
                </a:path>
              </a:pathLst>
            </a:custGeom>
            <a:noFill/>
            <a:ln>
              <a:solidFill>
                <a:srgbClr val="FA0059"/>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DF28107B-8E91-8F24-8809-F51CE42EFC0D}"/>
                </a:ext>
              </a:extLst>
            </p:cNvPr>
            <p:cNvSpPr txBox="1"/>
            <p:nvPr/>
          </p:nvSpPr>
          <p:spPr>
            <a:xfrm>
              <a:off x="4038600" y="1611502"/>
              <a:ext cx="1404552" cy="461665"/>
            </a:xfrm>
            <a:prstGeom prst="rect">
              <a:avLst/>
            </a:prstGeom>
            <a:noFill/>
          </p:spPr>
          <p:txBody>
            <a:bodyPr wrap="none" rtlCol="0">
              <a:spAutoFit/>
            </a:bodyPr>
            <a:lstStyle/>
            <a:p>
              <a:r>
                <a:rPr kumimoji="1" lang="en-US" altLang="ja-JP" sz="2400" b="1" dirty="0">
                  <a:solidFill>
                    <a:schemeClr val="accent1"/>
                  </a:solidFill>
                </a:rPr>
                <a:t>1,484</a:t>
              </a:r>
              <a:r>
                <a:rPr kumimoji="1" lang="ja-JP" altLang="en-US" b="1" dirty="0">
                  <a:solidFill>
                    <a:schemeClr val="accent1"/>
                  </a:solidFill>
                </a:rPr>
                <a:t>社</a:t>
              </a:r>
            </a:p>
          </p:txBody>
        </p:sp>
        <p:sp>
          <p:nvSpPr>
            <p:cNvPr id="25" name="フリーフォーム: 図形 24">
              <a:extLst>
                <a:ext uri="{FF2B5EF4-FFF2-40B4-BE49-F238E27FC236}">
                  <a16:creationId xmlns:a16="http://schemas.microsoft.com/office/drawing/2014/main" id="{BD96451C-A94A-E8E2-4358-2FC9C15F5292}"/>
                </a:ext>
              </a:extLst>
            </p:cNvPr>
            <p:cNvSpPr/>
            <p:nvPr/>
          </p:nvSpPr>
          <p:spPr>
            <a:xfrm>
              <a:off x="5350110" y="1867907"/>
              <a:ext cx="396690" cy="1021668"/>
            </a:xfrm>
            <a:custGeom>
              <a:avLst/>
              <a:gdLst>
                <a:gd name="connsiteX0" fmla="*/ 0 w 644056"/>
                <a:gd name="connsiteY0" fmla="*/ 0 h 795131"/>
                <a:gd name="connsiteX1" fmla="*/ 644056 w 644056"/>
                <a:gd name="connsiteY1" fmla="*/ 0 h 795131"/>
                <a:gd name="connsiteX2" fmla="*/ 214685 w 644056"/>
                <a:gd name="connsiteY2" fmla="*/ 795131 h 795131"/>
                <a:gd name="connsiteX3" fmla="*/ 214685 w 644056"/>
                <a:gd name="connsiteY3" fmla="*/ 795131 h 795131"/>
                <a:gd name="connsiteX0" fmla="*/ 112476 w 429371"/>
                <a:gd name="connsiteY0" fmla="*/ 1977 h 795131"/>
                <a:gd name="connsiteX1" fmla="*/ 429371 w 429371"/>
                <a:gd name="connsiteY1" fmla="*/ 0 h 795131"/>
                <a:gd name="connsiteX2" fmla="*/ 0 w 429371"/>
                <a:gd name="connsiteY2" fmla="*/ 795131 h 795131"/>
                <a:gd name="connsiteX3" fmla="*/ 0 w 429371"/>
                <a:gd name="connsiteY3" fmla="*/ 795131 h 795131"/>
              </a:gdLst>
              <a:ahLst/>
              <a:cxnLst>
                <a:cxn ang="0">
                  <a:pos x="connsiteX0" y="connsiteY0"/>
                </a:cxn>
                <a:cxn ang="0">
                  <a:pos x="connsiteX1" y="connsiteY1"/>
                </a:cxn>
                <a:cxn ang="0">
                  <a:pos x="connsiteX2" y="connsiteY2"/>
                </a:cxn>
                <a:cxn ang="0">
                  <a:pos x="connsiteX3" y="connsiteY3"/>
                </a:cxn>
              </a:cxnLst>
              <a:rect l="l" t="t" r="r" b="b"/>
              <a:pathLst>
                <a:path w="429371" h="795131">
                  <a:moveTo>
                    <a:pt x="112476" y="1977"/>
                  </a:moveTo>
                  <a:lnTo>
                    <a:pt x="429371" y="0"/>
                  </a:lnTo>
                  <a:lnTo>
                    <a:pt x="0" y="795131"/>
                  </a:lnTo>
                  <a:lnTo>
                    <a:pt x="0" y="795131"/>
                  </a:lnTo>
                </a:path>
              </a:pathLst>
            </a:custGeom>
            <a:noFill/>
            <a:ln>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DBDF3C7F-BF4C-10A9-10E8-EE94B269CE95}"/>
                </a:ext>
              </a:extLst>
            </p:cNvPr>
            <p:cNvSpPr txBox="1"/>
            <p:nvPr/>
          </p:nvSpPr>
          <p:spPr>
            <a:xfrm>
              <a:off x="4593026" y="5684338"/>
              <a:ext cx="3005951" cy="400110"/>
            </a:xfrm>
            <a:prstGeom prst="rect">
              <a:avLst/>
            </a:prstGeom>
            <a:noFill/>
          </p:spPr>
          <p:txBody>
            <a:bodyPr wrap="none" rtlCol="0">
              <a:spAutoFit/>
            </a:bodyPr>
            <a:lstStyle/>
            <a:p>
              <a:pPr algn="ctr"/>
              <a:r>
                <a:rPr kumimoji="1" lang="ja-JP" altLang="en-US" sz="2000" b="1" dirty="0"/>
                <a:t>法人・個人の受講者割合</a:t>
              </a:r>
            </a:p>
          </p:txBody>
        </p:sp>
        <p:sp>
          <p:nvSpPr>
            <p:cNvPr id="63" name="テキスト ボックス 62">
              <a:extLst>
                <a:ext uri="{FF2B5EF4-FFF2-40B4-BE49-F238E27FC236}">
                  <a16:creationId xmlns:a16="http://schemas.microsoft.com/office/drawing/2014/main" id="{8E8079E9-5F43-24D2-4E84-FB14EA982715}"/>
                </a:ext>
              </a:extLst>
            </p:cNvPr>
            <p:cNvSpPr txBox="1"/>
            <p:nvPr/>
          </p:nvSpPr>
          <p:spPr>
            <a:xfrm>
              <a:off x="7335444" y="1652288"/>
              <a:ext cx="595035" cy="338554"/>
            </a:xfrm>
            <a:prstGeom prst="rect">
              <a:avLst/>
            </a:prstGeom>
            <a:noFill/>
          </p:spPr>
          <p:txBody>
            <a:bodyPr wrap="none" rtlCol="0">
              <a:spAutoFit/>
            </a:bodyPr>
            <a:lstStyle/>
            <a:p>
              <a:pPr algn="ctr"/>
              <a:r>
                <a:rPr lang="ja-JP" altLang="en-US" sz="1600" dirty="0">
                  <a:solidFill>
                    <a:srgbClr val="FF0000"/>
                  </a:solidFill>
                </a:rPr>
                <a:t>全体</a:t>
              </a:r>
              <a:endParaRPr kumimoji="1" lang="ja-JP" altLang="en-US" sz="1600" dirty="0">
                <a:solidFill>
                  <a:srgbClr val="FF0000"/>
                </a:solidFill>
              </a:endParaRPr>
            </a:p>
          </p:txBody>
        </p:sp>
      </p:grpSp>
      <p:sp>
        <p:nvSpPr>
          <p:cNvPr id="28" name="テキスト ボックス 27">
            <a:extLst>
              <a:ext uri="{FF2B5EF4-FFF2-40B4-BE49-F238E27FC236}">
                <a16:creationId xmlns:a16="http://schemas.microsoft.com/office/drawing/2014/main" id="{8CE453FE-FA2C-84B3-48DC-965E790B30C8}"/>
              </a:ext>
            </a:extLst>
          </p:cNvPr>
          <p:cNvSpPr txBox="1"/>
          <p:nvPr/>
        </p:nvSpPr>
        <p:spPr>
          <a:xfrm>
            <a:off x="939439" y="2178839"/>
            <a:ext cx="2247900" cy="517065"/>
          </a:xfrm>
          <a:prstGeom prst="rect">
            <a:avLst/>
          </a:prstGeom>
          <a:noFill/>
        </p:spPr>
        <p:txBody>
          <a:bodyPr wrap="square" rtlCol="0">
            <a:spAutoFit/>
          </a:bodyPr>
          <a:lstStyle/>
          <a:p>
            <a:pPr algn="ctr">
              <a:lnSpc>
                <a:spcPct val="120000"/>
              </a:lnSpc>
            </a:pPr>
            <a:r>
              <a:rPr kumimoji="1" lang="ja-JP" altLang="en-US" sz="2400" b="1" dirty="0"/>
              <a:t>法人のお客様</a:t>
            </a:r>
            <a:endParaRPr kumimoji="1" lang="en-US" altLang="ja-JP" sz="2400" b="1" dirty="0">
              <a:solidFill>
                <a:schemeClr val="accent1"/>
              </a:solidFill>
            </a:endParaRPr>
          </a:p>
        </p:txBody>
      </p:sp>
      <p:sp>
        <p:nvSpPr>
          <p:cNvPr id="29" name="テキスト ボックス 28">
            <a:extLst>
              <a:ext uri="{FF2B5EF4-FFF2-40B4-BE49-F238E27FC236}">
                <a16:creationId xmlns:a16="http://schemas.microsoft.com/office/drawing/2014/main" id="{169A0D18-CCCD-CF73-EF4A-01367403AE7F}"/>
              </a:ext>
            </a:extLst>
          </p:cNvPr>
          <p:cNvSpPr txBox="1"/>
          <p:nvPr/>
        </p:nvSpPr>
        <p:spPr>
          <a:xfrm>
            <a:off x="8447155" y="3014866"/>
            <a:ext cx="2247900" cy="517065"/>
          </a:xfrm>
          <a:prstGeom prst="rect">
            <a:avLst/>
          </a:prstGeom>
          <a:noFill/>
        </p:spPr>
        <p:txBody>
          <a:bodyPr wrap="square" rtlCol="0">
            <a:spAutoFit/>
          </a:bodyPr>
          <a:lstStyle/>
          <a:p>
            <a:pPr algn="ctr">
              <a:lnSpc>
                <a:spcPct val="120000"/>
              </a:lnSpc>
            </a:pPr>
            <a:r>
              <a:rPr kumimoji="1" lang="ja-JP" altLang="en-US" sz="2400" b="1" dirty="0"/>
              <a:t>個人のお客様</a:t>
            </a:r>
            <a:endParaRPr kumimoji="1" lang="en-US" altLang="ja-JP" sz="2400" b="1" dirty="0">
              <a:solidFill>
                <a:schemeClr val="accent1"/>
              </a:solidFill>
            </a:endParaRPr>
          </a:p>
        </p:txBody>
      </p:sp>
      <p:grpSp>
        <p:nvGrpSpPr>
          <p:cNvPr id="44" name="グループ化 43">
            <a:extLst>
              <a:ext uri="{FF2B5EF4-FFF2-40B4-BE49-F238E27FC236}">
                <a16:creationId xmlns:a16="http://schemas.microsoft.com/office/drawing/2014/main" id="{39B00D40-29D3-DA23-D8A5-B2176A1598D4}"/>
              </a:ext>
            </a:extLst>
          </p:cNvPr>
          <p:cNvGrpSpPr/>
          <p:nvPr/>
        </p:nvGrpSpPr>
        <p:grpSpPr>
          <a:xfrm>
            <a:off x="7919411" y="3635152"/>
            <a:ext cx="3466127" cy="2395024"/>
            <a:chOff x="8143871" y="4014303"/>
            <a:chExt cx="3466127" cy="2395024"/>
          </a:xfrm>
        </p:grpSpPr>
        <p:graphicFrame>
          <p:nvGraphicFramePr>
            <p:cNvPr id="32" name="グラフ 31">
              <a:extLst>
                <a:ext uri="{FF2B5EF4-FFF2-40B4-BE49-F238E27FC236}">
                  <a16:creationId xmlns:a16="http://schemas.microsoft.com/office/drawing/2014/main" id="{A241B7BA-A6D1-A853-0684-99E1412EF51A}"/>
                </a:ext>
              </a:extLst>
            </p:cNvPr>
            <p:cNvGraphicFramePr/>
            <p:nvPr>
              <p:extLst>
                <p:ext uri="{D42A27DB-BD31-4B8C-83A1-F6EECF244321}">
                  <p14:modId xmlns:p14="http://schemas.microsoft.com/office/powerpoint/2010/main" val="570633323"/>
                </p:ext>
              </p:extLst>
            </p:nvPr>
          </p:nvGraphicFramePr>
          <p:xfrm>
            <a:off x="8143871" y="4098576"/>
            <a:ext cx="3466127" cy="2310751"/>
          </p:xfrm>
          <a:graphic>
            <a:graphicData uri="http://schemas.openxmlformats.org/drawingml/2006/chart">
              <c:chart xmlns:c="http://schemas.openxmlformats.org/drawingml/2006/chart" xmlns:r="http://schemas.openxmlformats.org/officeDocument/2006/relationships" r:id="rId7"/>
            </a:graphicData>
          </a:graphic>
        </p:graphicFrame>
        <p:sp>
          <p:nvSpPr>
            <p:cNvPr id="34" name="テキスト ボックス 33">
              <a:extLst>
                <a:ext uri="{FF2B5EF4-FFF2-40B4-BE49-F238E27FC236}">
                  <a16:creationId xmlns:a16="http://schemas.microsoft.com/office/drawing/2014/main" id="{5A3E5957-9F68-DCDF-2273-07A1D1AE9263}"/>
                </a:ext>
              </a:extLst>
            </p:cNvPr>
            <p:cNvSpPr txBox="1"/>
            <p:nvPr/>
          </p:nvSpPr>
          <p:spPr>
            <a:xfrm>
              <a:off x="10094239" y="5053896"/>
              <a:ext cx="745717" cy="400110"/>
            </a:xfrm>
            <a:prstGeom prst="rect">
              <a:avLst/>
            </a:prstGeom>
            <a:noFill/>
          </p:spPr>
          <p:txBody>
            <a:bodyPr wrap="none" rtlCol="0">
              <a:spAutoFit/>
            </a:bodyPr>
            <a:lstStyle/>
            <a:p>
              <a:r>
                <a:rPr kumimoji="1" lang="en-US" altLang="ja-JP" sz="2000" b="1" dirty="0">
                  <a:solidFill>
                    <a:srgbClr val="ED7D31"/>
                  </a:solidFill>
                </a:rPr>
                <a:t>36</a:t>
              </a:r>
              <a:r>
                <a:rPr kumimoji="1" lang="en-US" altLang="ja-JP" sz="1200" b="1" dirty="0">
                  <a:solidFill>
                    <a:srgbClr val="ED7D31"/>
                  </a:solidFill>
                </a:rPr>
                <a:t>%</a:t>
              </a:r>
              <a:endParaRPr kumimoji="1" lang="ja-JP" altLang="en-US" b="1" dirty="0">
                <a:solidFill>
                  <a:srgbClr val="ED7D31"/>
                </a:solidFill>
              </a:endParaRPr>
            </a:p>
          </p:txBody>
        </p:sp>
        <p:sp>
          <p:nvSpPr>
            <p:cNvPr id="35" name="テキスト ボックス 34">
              <a:extLst>
                <a:ext uri="{FF2B5EF4-FFF2-40B4-BE49-F238E27FC236}">
                  <a16:creationId xmlns:a16="http://schemas.microsoft.com/office/drawing/2014/main" id="{0147DBB5-12EC-7175-886C-2EEDC3BDC987}"/>
                </a:ext>
              </a:extLst>
            </p:cNvPr>
            <p:cNvSpPr txBox="1"/>
            <p:nvPr/>
          </p:nvSpPr>
          <p:spPr>
            <a:xfrm>
              <a:off x="9426643" y="5663349"/>
              <a:ext cx="745717" cy="400110"/>
            </a:xfrm>
            <a:prstGeom prst="rect">
              <a:avLst/>
            </a:prstGeom>
            <a:noFill/>
          </p:spPr>
          <p:txBody>
            <a:bodyPr wrap="none" rtlCol="0">
              <a:spAutoFit/>
            </a:bodyPr>
            <a:lstStyle/>
            <a:p>
              <a:r>
                <a:rPr kumimoji="1" lang="en-US" altLang="ja-JP" sz="2000" b="1" dirty="0">
                  <a:solidFill>
                    <a:srgbClr val="ED7D31"/>
                  </a:solidFill>
                </a:rPr>
                <a:t>36</a:t>
              </a:r>
              <a:r>
                <a:rPr kumimoji="1" lang="en-US" altLang="ja-JP" sz="1200" b="1" dirty="0">
                  <a:solidFill>
                    <a:srgbClr val="ED7D31"/>
                  </a:solidFill>
                </a:rPr>
                <a:t>%</a:t>
              </a:r>
              <a:endParaRPr kumimoji="1" lang="ja-JP" altLang="en-US" b="1" dirty="0">
                <a:solidFill>
                  <a:srgbClr val="ED7D31"/>
                </a:solidFill>
              </a:endParaRPr>
            </a:p>
          </p:txBody>
        </p:sp>
        <p:sp>
          <p:nvSpPr>
            <p:cNvPr id="36" name="テキスト ボックス 35">
              <a:extLst>
                <a:ext uri="{FF2B5EF4-FFF2-40B4-BE49-F238E27FC236}">
                  <a16:creationId xmlns:a16="http://schemas.microsoft.com/office/drawing/2014/main" id="{E87F1C04-B524-C44A-E403-D68B75CE402D}"/>
                </a:ext>
              </a:extLst>
            </p:cNvPr>
            <p:cNvSpPr txBox="1"/>
            <p:nvPr/>
          </p:nvSpPr>
          <p:spPr>
            <a:xfrm>
              <a:off x="8909515" y="4853841"/>
              <a:ext cx="745717" cy="400110"/>
            </a:xfrm>
            <a:prstGeom prst="rect">
              <a:avLst/>
            </a:prstGeom>
            <a:noFill/>
          </p:spPr>
          <p:txBody>
            <a:bodyPr wrap="none" rtlCol="0">
              <a:spAutoFit/>
            </a:bodyPr>
            <a:lstStyle/>
            <a:p>
              <a:r>
                <a:rPr kumimoji="1" lang="en-US" altLang="ja-JP" sz="2000" b="1" dirty="0">
                  <a:solidFill>
                    <a:srgbClr val="ED7D31"/>
                  </a:solidFill>
                </a:rPr>
                <a:t>23</a:t>
              </a:r>
              <a:r>
                <a:rPr kumimoji="1" lang="en-US" altLang="ja-JP" sz="1200" b="1" dirty="0">
                  <a:solidFill>
                    <a:srgbClr val="ED7D31"/>
                  </a:solidFill>
                </a:rPr>
                <a:t>%</a:t>
              </a:r>
              <a:endParaRPr kumimoji="1" lang="ja-JP" altLang="en-US" b="1" dirty="0">
                <a:solidFill>
                  <a:srgbClr val="ED7D31"/>
                </a:solidFill>
              </a:endParaRPr>
            </a:p>
          </p:txBody>
        </p:sp>
        <p:sp>
          <p:nvSpPr>
            <p:cNvPr id="37" name="テキスト ボックス 36">
              <a:extLst>
                <a:ext uri="{FF2B5EF4-FFF2-40B4-BE49-F238E27FC236}">
                  <a16:creationId xmlns:a16="http://schemas.microsoft.com/office/drawing/2014/main" id="{5FECF137-BB30-DAA2-95B6-73BE9FC7554F}"/>
                </a:ext>
              </a:extLst>
            </p:cNvPr>
            <p:cNvSpPr txBox="1"/>
            <p:nvPr/>
          </p:nvSpPr>
          <p:spPr>
            <a:xfrm>
              <a:off x="9579046" y="4221036"/>
              <a:ext cx="562975" cy="400110"/>
            </a:xfrm>
            <a:prstGeom prst="rect">
              <a:avLst/>
            </a:prstGeom>
            <a:noFill/>
          </p:spPr>
          <p:txBody>
            <a:bodyPr wrap="none" rtlCol="0">
              <a:spAutoFit/>
            </a:bodyPr>
            <a:lstStyle/>
            <a:p>
              <a:r>
                <a:rPr kumimoji="1" lang="en-US" altLang="ja-JP" sz="2000" b="1" dirty="0">
                  <a:solidFill>
                    <a:srgbClr val="ED7D31"/>
                  </a:solidFill>
                </a:rPr>
                <a:t>5</a:t>
              </a:r>
              <a:r>
                <a:rPr kumimoji="1" lang="en-US" altLang="ja-JP" sz="1200" b="1" dirty="0">
                  <a:solidFill>
                    <a:srgbClr val="ED7D31"/>
                  </a:solidFill>
                </a:rPr>
                <a:t>%</a:t>
              </a:r>
              <a:endParaRPr kumimoji="1" lang="ja-JP" altLang="en-US" b="1" dirty="0">
                <a:solidFill>
                  <a:srgbClr val="ED7D31"/>
                </a:solidFill>
              </a:endParaRPr>
            </a:p>
          </p:txBody>
        </p:sp>
        <p:sp>
          <p:nvSpPr>
            <p:cNvPr id="38" name="テキスト ボックス 37">
              <a:extLst>
                <a:ext uri="{FF2B5EF4-FFF2-40B4-BE49-F238E27FC236}">
                  <a16:creationId xmlns:a16="http://schemas.microsoft.com/office/drawing/2014/main" id="{F1EC0CAB-483A-AAF3-4448-B28C9157D8B2}"/>
                </a:ext>
              </a:extLst>
            </p:cNvPr>
            <p:cNvSpPr txBox="1"/>
            <p:nvPr/>
          </p:nvSpPr>
          <p:spPr>
            <a:xfrm>
              <a:off x="10033060" y="4730228"/>
              <a:ext cx="748923" cy="430887"/>
            </a:xfrm>
            <a:prstGeom prst="rect">
              <a:avLst/>
            </a:prstGeom>
            <a:noFill/>
          </p:spPr>
          <p:txBody>
            <a:bodyPr wrap="none" rtlCol="0">
              <a:spAutoFit/>
            </a:bodyPr>
            <a:lstStyle/>
            <a:p>
              <a:pPr algn="ctr"/>
              <a:r>
                <a:rPr lang="ja-JP" altLang="en-US" sz="1100" b="1" dirty="0">
                  <a:solidFill>
                    <a:srgbClr val="ED7D31"/>
                  </a:solidFill>
                </a:rPr>
                <a:t>キャリア</a:t>
              </a:r>
              <a:endParaRPr lang="en-US" altLang="ja-JP" sz="1100" b="1" dirty="0">
                <a:solidFill>
                  <a:srgbClr val="ED7D31"/>
                </a:solidFill>
              </a:endParaRPr>
            </a:p>
            <a:p>
              <a:pPr algn="ctr"/>
              <a:r>
                <a:rPr lang="ja-JP" altLang="en-US" sz="1100" b="1" dirty="0">
                  <a:solidFill>
                    <a:srgbClr val="ED7D31"/>
                  </a:solidFill>
                </a:rPr>
                <a:t>アップ</a:t>
              </a:r>
              <a:endParaRPr kumimoji="1" lang="ja-JP" altLang="en-US" sz="1100" b="1" dirty="0">
                <a:solidFill>
                  <a:srgbClr val="ED7D31"/>
                </a:solidFill>
              </a:endParaRPr>
            </a:p>
          </p:txBody>
        </p:sp>
        <p:sp>
          <p:nvSpPr>
            <p:cNvPr id="39" name="テキスト ボックス 38">
              <a:extLst>
                <a:ext uri="{FF2B5EF4-FFF2-40B4-BE49-F238E27FC236}">
                  <a16:creationId xmlns:a16="http://schemas.microsoft.com/office/drawing/2014/main" id="{3C0EACA9-421B-591F-17C8-ED61A8FBFC6E}"/>
                </a:ext>
              </a:extLst>
            </p:cNvPr>
            <p:cNvSpPr txBox="1"/>
            <p:nvPr/>
          </p:nvSpPr>
          <p:spPr>
            <a:xfrm>
              <a:off x="9282373" y="5491772"/>
              <a:ext cx="889987" cy="261610"/>
            </a:xfrm>
            <a:prstGeom prst="rect">
              <a:avLst/>
            </a:prstGeom>
            <a:noFill/>
          </p:spPr>
          <p:txBody>
            <a:bodyPr wrap="none" rtlCol="0">
              <a:spAutoFit/>
            </a:bodyPr>
            <a:lstStyle/>
            <a:p>
              <a:pPr algn="ctr"/>
              <a:r>
                <a:rPr lang="ja-JP" altLang="en-US" sz="1100" b="1" dirty="0">
                  <a:solidFill>
                    <a:srgbClr val="ED7D31"/>
                  </a:solidFill>
                </a:rPr>
                <a:t>就職・転職</a:t>
              </a:r>
              <a:endParaRPr kumimoji="1" lang="ja-JP" altLang="en-US" sz="1100" b="1" dirty="0">
                <a:solidFill>
                  <a:srgbClr val="ED7D31"/>
                </a:solidFill>
              </a:endParaRPr>
            </a:p>
          </p:txBody>
        </p:sp>
        <p:sp>
          <p:nvSpPr>
            <p:cNvPr id="40" name="テキスト ボックス 39">
              <a:extLst>
                <a:ext uri="{FF2B5EF4-FFF2-40B4-BE49-F238E27FC236}">
                  <a16:creationId xmlns:a16="http://schemas.microsoft.com/office/drawing/2014/main" id="{54E0002F-8CAA-BC2B-AF96-93054399F0F6}"/>
                </a:ext>
              </a:extLst>
            </p:cNvPr>
            <p:cNvSpPr txBox="1"/>
            <p:nvPr/>
          </p:nvSpPr>
          <p:spPr>
            <a:xfrm>
              <a:off x="8747986" y="4637666"/>
              <a:ext cx="889987" cy="261610"/>
            </a:xfrm>
            <a:prstGeom prst="rect">
              <a:avLst/>
            </a:prstGeom>
            <a:noFill/>
          </p:spPr>
          <p:txBody>
            <a:bodyPr wrap="none" rtlCol="0">
              <a:spAutoFit/>
            </a:bodyPr>
            <a:lstStyle/>
            <a:p>
              <a:pPr algn="ctr"/>
              <a:r>
                <a:rPr lang="ja-JP" altLang="en-US" sz="1100" b="1" dirty="0">
                  <a:solidFill>
                    <a:srgbClr val="ED7D31"/>
                  </a:solidFill>
                </a:rPr>
                <a:t>仕事で必要</a:t>
              </a:r>
              <a:endParaRPr kumimoji="1" lang="ja-JP" altLang="en-US" sz="1100" b="1" dirty="0">
                <a:solidFill>
                  <a:srgbClr val="ED7D31"/>
                </a:solidFill>
              </a:endParaRPr>
            </a:p>
          </p:txBody>
        </p:sp>
        <p:sp>
          <p:nvSpPr>
            <p:cNvPr id="41" name="テキスト ボックス 40">
              <a:extLst>
                <a:ext uri="{FF2B5EF4-FFF2-40B4-BE49-F238E27FC236}">
                  <a16:creationId xmlns:a16="http://schemas.microsoft.com/office/drawing/2014/main" id="{2821A3FB-9BEA-ADF5-05A7-88EE1C3B9D0C}"/>
                </a:ext>
              </a:extLst>
            </p:cNvPr>
            <p:cNvSpPr txBox="1"/>
            <p:nvPr/>
          </p:nvSpPr>
          <p:spPr>
            <a:xfrm>
              <a:off x="9188309" y="4014303"/>
              <a:ext cx="607860" cy="261610"/>
            </a:xfrm>
            <a:prstGeom prst="rect">
              <a:avLst/>
            </a:prstGeom>
            <a:noFill/>
          </p:spPr>
          <p:txBody>
            <a:bodyPr wrap="none" rtlCol="0">
              <a:spAutoFit/>
            </a:bodyPr>
            <a:lstStyle/>
            <a:p>
              <a:pPr algn="ctr"/>
              <a:r>
                <a:rPr lang="ja-JP" altLang="en-US" sz="1100" b="1" dirty="0">
                  <a:solidFill>
                    <a:srgbClr val="ED7D31"/>
                  </a:solidFill>
                </a:rPr>
                <a:t>その他</a:t>
              </a:r>
              <a:endParaRPr kumimoji="1" lang="ja-JP" altLang="en-US" sz="1100" b="1" dirty="0">
                <a:solidFill>
                  <a:srgbClr val="ED7D31"/>
                </a:solidFill>
              </a:endParaRPr>
            </a:p>
          </p:txBody>
        </p:sp>
      </p:grpSp>
      <p:sp>
        <p:nvSpPr>
          <p:cNvPr id="45" name="フリーフォーム: 図形 44">
            <a:extLst>
              <a:ext uri="{FF2B5EF4-FFF2-40B4-BE49-F238E27FC236}">
                <a16:creationId xmlns:a16="http://schemas.microsoft.com/office/drawing/2014/main" id="{4F1544BB-C27B-DA60-4ABB-B48F51282336}"/>
              </a:ext>
            </a:extLst>
          </p:cNvPr>
          <p:cNvSpPr/>
          <p:nvPr/>
        </p:nvSpPr>
        <p:spPr>
          <a:xfrm>
            <a:off x="6522719" y="4431792"/>
            <a:ext cx="2205609" cy="512064"/>
          </a:xfrm>
          <a:custGeom>
            <a:avLst/>
            <a:gdLst>
              <a:gd name="connsiteX0" fmla="*/ 249936 w 2554224"/>
              <a:gd name="connsiteY0" fmla="*/ 0 h 512064"/>
              <a:gd name="connsiteX1" fmla="*/ 0 w 2554224"/>
              <a:gd name="connsiteY1" fmla="*/ 512064 h 512064"/>
              <a:gd name="connsiteX2" fmla="*/ 2548128 w 2554224"/>
              <a:gd name="connsiteY2" fmla="*/ 512064 h 512064"/>
              <a:gd name="connsiteX3" fmla="*/ 2554224 w 2554224"/>
              <a:gd name="connsiteY3" fmla="*/ 512064 h 512064"/>
              <a:gd name="connsiteX0" fmla="*/ 249936 w 2700909"/>
              <a:gd name="connsiteY0" fmla="*/ 0 h 512064"/>
              <a:gd name="connsiteX1" fmla="*/ 0 w 2700909"/>
              <a:gd name="connsiteY1" fmla="*/ 512064 h 512064"/>
              <a:gd name="connsiteX2" fmla="*/ 2548128 w 2700909"/>
              <a:gd name="connsiteY2" fmla="*/ 512064 h 512064"/>
              <a:gd name="connsiteX3" fmla="*/ 2700909 w 2700909"/>
              <a:gd name="connsiteY3" fmla="*/ 435864 h 512064"/>
              <a:gd name="connsiteX0" fmla="*/ 249936 w 2548128"/>
              <a:gd name="connsiteY0" fmla="*/ 0 h 512064"/>
              <a:gd name="connsiteX1" fmla="*/ 0 w 2548128"/>
              <a:gd name="connsiteY1" fmla="*/ 512064 h 512064"/>
              <a:gd name="connsiteX2" fmla="*/ 2548128 w 2548128"/>
              <a:gd name="connsiteY2" fmla="*/ 512064 h 512064"/>
              <a:gd name="connsiteX3" fmla="*/ 2205609 w 2548128"/>
              <a:gd name="connsiteY3" fmla="*/ 510159 h 512064"/>
              <a:gd name="connsiteX0" fmla="*/ 249936 w 2205609"/>
              <a:gd name="connsiteY0" fmla="*/ 0 h 512064"/>
              <a:gd name="connsiteX1" fmla="*/ 0 w 2205609"/>
              <a:gd name="connsiteY1" fmla="*/ 512064 h 512064"/>
              <a:gd name="connsiteX2" fmla="*/ 2199513 w 2205609"/>
              <a:gd name="connsiteY2" fmla="*/ 512064 h 512064"/>
              <a:gd name="connsiteX3" fmla="*/ 2205609 w 2205609"/>
              <a:gd name="connsiteY3" fmla="*/ 510159 h 512064"/>
            </a:gdLst>
            <a:ahLst/>
            <a:cxnLst>
              <a:cxn ang="0">
                <a:pos x="connsiteX0" y="connsiteY0"/>
              </a:cxn>
              <a:cxn ang="0">
                <a:pos x="connsiteX1" y="connsiteY1"/>
              </a:cxn>
              <a:cxn ang="0">
                <a:pos x="connsiteX2" y="connsiteY2"/>
              </a:cxn>
              <a:cxn ang="0">
                <a:pos x="connsiteX3" y="connsiteY3"/>
              </a:cxn>
            </a:cxnLst>
            <a:rect l="l" t="t" r="r" b="b"/>
            <a:pathLst>
              <a:path w="2205609" h="512064">
                <a:moveTo>
                  <a:pt x="249936" y="0"/>
                </a:moveTo>
                <a:lnTo>
                  <a:pt x="0" y="512064"/>
                </a:lnTo>
                <a:lnTo>
                  <a:pt x="2199513" y="512064"/>
                </a:lnTo>
                <a:lnTo>
                  <a:pt x="2205609" y="510159"/>
                </a:lnTo>
              </a:path>
            </a:pathLst>
          </a:custGeom>
          <a:noFill/>
          <a:ln>
            <a:solidFill>
              <a:srgbClr val="ED7D3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7" name="グループ化 56">
            <a:extLst>
              <a:ext uri="{FF2B5EF4-FFF2-40B4-BE49-F238E27FC236}">
                <a16:creationId xmlns:a16="http://schemas.microsoft.com/office/drawing/2014/main" id="{FFD4C604-AA06-DE8A-2283-1A126A2F6C10}"/>
              </a:ext>
            </a:extLst>
          </p:cNvPr>
          <p:cNvGrpSpPr/>
          <p:nvPr/>
        </p:nvGrpSpPr>
        <p:grpSpPr>
          <a:xfrm>
            <a:off x="-238549" y="2718015"/>
            <a:ext cx="4603876" cy="3102090"/>
            <a:chOff x="-191473" y="3072143"/>
            <a:chExt cx="4603876" cy="3102090"/>
          </a:xfrm>
        </p:grpSpPr>
        <p:graphicFrame>
          <p:nvGraphicFramePr>
            <p:cNvPr id="48" name="グラフ 47">
              <a:extLst>
                <a:ext uri="{FF2B5EF4-FFF2-40B4-BE49-F238E27FC236}">
                  <a16:creationId xmlns:a16="http://schemas.microsoft.com/office/drawing/2014/main" id="{7B0AB595-969F-74A7-CCB8-722D28967C51}"/>
                </a:ext>
              </a:extLst>
            </p:cNvPr>
            <p:cNvGraphicFramePr/>
            <p:nvPr>
              <p:extLst>
                <p:ext uri="{D42A27DB-BD31-4B8C-83A1-F6EECF244321}">
                  <p14:modId xmlns:p14="http://schemas.microsoft.com/office/powerpoint/2010/main" val="1730908572"/>
                </p:ext>
              </p:extLst>
            </p:nvPr>
          </p:nvGraphicFramePr>
          <p:xfrm>
            <a:off x="-191473" y="3072143"/>
            <a:ext cx="4603876" cy="3102090"/>
          </p:xfrm>
          <a:graphic>
            <a:graphicData uri="http://schemas.openxmlformats.org/drawingml/2006/chart">
              <c:chart xmlns:c="http://schemas.openxmlformats.org/drawingml/2006/chart" xmlns:r="http://schemas.openxmlformats.org/officeDocument/2006/relationships" r:id="rId8"/>
            </a:graphicData>
          </a:graphic>
        </p:graphicFrame>
        <p:sp>
          <p:nvSpPr>
            <p:cNvPr id="49" name="テキスト ボックス 48">
              <a:extLst>
                <a:ext uri="{FF2B5EF4-FFF2-40B4-BE49-F238E27FC236}">
                  <a16:creationId xmlns:a16="http://schemas.microsoft.com/office/drawing/2014/main" id="{2283DA15-DCFD-E7F8-B000-F0F0E6CF618E}"/>
                </a:ext>
              </a:extLst>
            </p:cNvPr>
            <p:cNvSpPr txBox="1"/>
            <p:nvPr/>
          </p:nvSpPr>
          <p:spPr>
            <a:xfrm>
              <a:off x="2465256" y="4082947"/>
              <a:ext cx="851515" cy="461665"/>
            </a:xfrm>
            <a:prstGeom prst="rect">
              <a:avLst/>
            </a:prstGeom>
            <a:noFill/>
          </p:spPr>
          <p:txBody>
            <a:bodyPr wrap="none" rtlCol="0">
              <a:spAutoFit/>
            </a:bodyPr>
            <a:lstStyle/>
            <a:p>
              <a:r>
                <a:rPr kumimoji="1" lang="en-US" altLang="ja-JP" sz="2400" b="1" dirty="0">
                  <a:solidFill>
                    <a:schemeClr val="accent1"/>
                  </a:solidFill>
                </a:rPr>
                <a:t>32</a:t>
              </a:r>
              <a:r>
                <a:rPr kumimoji="1" lang="en-US" altLang="ja-JP" sz="1400" b="1" dirty="0">
                  <a:solidFill>
                    <a:schemeClr val="accent1"/>
                  </a:solidFill>
                </a:rPr>
                <a:t>%</a:t>
              </a:r>
              <a:endParaRPr kumimoji="1" lang="ja-JP" altLang="en-US" b="1" dirty="0">
                <a:solidFill>
                  <a:schemeClr val="accent1"/>
                </a:solidFill>
              </a:endParaRPr>
            </a:p>
          </p:txBody>
        </p:sp>
        <p:sp>
          <p:nvSpPr>
            <p:cNvPr id="50" name="テキスト ボックス 49">
              <a:extLst>
                <a:ext uri="{FF2B5EF4-FFF2-40B4-BE49-F238E27FC236}">
                  <a16:creationId xmlns:a16="http://schemas.microsoft.com/office/drawing/2014/main" id="{C1F03AC0-6D52-BD24-963C-5B51E6F145BE}"/>
                </a:ext>
              </a:extLst>
            </p:cNvPr>
            <p:cNvSpPr txBox="1"/>
            <p:nvPr/>
          </p:nvSpPr>
          <p:spPr>
            <a:xfrm>
              <a:off x="2052162" y="5332444"/>
              <a:ext cx="851515" cy="461665"/>
            </a:xfrm>
            <a:prstGeom prst="rect">
              <a:avLst/>
            </a:prstGeom>
            <a:noFill/>
          </p:spPr>
          <p:txBody>
            <a:bodyPr wrap="none" rtlCol="0">
              <a:spAutoFit/>
            </a:bodyPr>
            <a:lstStyle/>
            <a:p>
              <a:r>
                <a:rPr kumimoji="1" lang="en-US" altLang="ja-JP" sz="2400" b="1" dirty="0">
                  <a:solidFill>
                    <a:schemeClr val="accent1"/>
                  </a:solidFill>
                </a:rPr>
                <a:t>22</a:t>
              </a:r>
              <a:r>
                <a:rPr kumimoji="1" lang="en-US" altLang="ja-JP" sz="1400" b="1" dirty="0">
                  <a:solidFill>
                    <a:schemeClr val="accent1"/>
                  </a:solidFill>
                </a:rPr>
                <a:t>%</a:t>
              </a:r>
              <a:endParaRPr kumimoji="1" lang="ja-JP" altLang="en-US" b="1" dirty="0">
                <a:solidFill>
                  <a:schemeClr val="accent1"/>
                </a:solidFill>
              </a:endParaRPr>
            </a:p>
          </p:txBody>
        </p:sp>
        <p:sp>
          <p:nvSpPr>
            <p:cNvPr id="51" name="テキスト ボックス 50">
              <a:extLst>
                <a:ext uri="{FF2B5EF4-FFF2-40B4-BE49-F238E27FC236}">
                  <a16:creationId xmlns:a16="http://schemas.microsoft.com/office/drawing/2014/main" id="{AAD93EFF-ACE7-7DD1-225A-2F3C0269B51E}"/>
                </a:ext>
              </a:extLst>
            </p:cNvPr>
            <p:cNvSpPr txBox="1"/>
            <p:nvPr/>
          </p:nvSpPr>
          <p:spPr>
            <a:xfrm>
              <a:off x="905153" y="4713023"/>
              <a:ext cx="851515" cy="461665"/>
            </a:xfrm>
            <a:prstGeom prst="rect">
              <a:avLst/>
            </a:prstGeom>
            <a:noFill/>
          </p:spPr>
          <p:txBody>
            <a:bodyPr wrap="none" rtlCol="0">
              <a:spAutoFit/>
            </a:bodyPr>
            <a:lstStyle/>
            <a:p>
              <a:r>
                <a:rPr kumimoji="1" lang="en-US" altLang="ja-JP" sz="2400" b="1" dirty="0">
                  <a:solidFill>
                    <a:schemeClr val="accent1"/>
                  </a:solidFill>
                </a:rPr>
                <a:t>36</a:t>
              </a:r>
              <a:r>
                <a:rPr kumimoji="1" lang="en-US" altLang="ja-JP" sz="1400" b="1" dirty="0">
                  <a:solidFill>
                    <a:schemeClr val="accent1"/>
                  </a:solidFill>
                </a:rPr>
                <a:t>%</a:t>
              </a:r>
              <a:endParaRPr kumimoji="1" lang="ja-JP" altLang="en-US" b="1" dirty="0">
                <a:solidFill>
                  <a:schemeClr val="accent1"/>
                </a:solidFill>
              </a:endParaRPr>
            </a:p>
          </p:txBody>
        </p:sp>
        <p:sp>
          <p:nvSpPr>
            <p:cNvPr id="52" name="テキスト ボックス 51">
              <a:extLst>
                <a:ext uri="{FF2B5EF4-FFF2-40B4-BE49-F238E27FC236}">
                  <a16:creationId xmlns:a16="http://schemas.microsoft.com/office/drawing/2014/main" id="{E90391D8-FF90-D1B6-6DB4-322B73B20B45}"/>
                </a:ext>
              </a:extLst>
            </p:cNvPr>
            <p:cNvSpPr txBox="1"/>
            <p:nvPr/>
          </p:nvSpPr>
          <p:spPr>
            <a:xfrm>
              <a:off x="1489700" y="3543177"/>
              <a:ext cx="851515" cy="461665"/>
            </a:xfrm>
            <a:prstGeom prst="rect">
              <a:avLst/>
            </a:prstGeom>
            <a:noFill/>
          </p:spPr>
          <p:txBody>
            <a:bodyPr wrap="none" rtlCol="0">
              <a:spAutoFit/>
            </a:bodyPr>
            <a:lstStyle/>
            <a:p>
              <a:r>
                <a:rPr kumimoji="1" lang="en-US" altLang="ja-JP" sz="2400" b="1" dirty="0">
                  <a:solidFill>
                    <a:schemeClr val="accent1"/>
                  </a:solidFill>
                </a:rPr>
                <a:t>10</a:t>
              </a:r>
              <a:r>
                <a:rPr kumimoji="1" lang="en-US" altLang="ja-JP" sz="1400" b="1" dirty="0">
                  <a:solidFill>
                    <a:schemeClr val="accent1"/>
                  </a:solidFill>
                </a:rPr>
                <a:t>%</a:t>
              </a:r>
              <a:endParaRPr kumimoji="1" lang="ja-JP" altLang="en-US" b="1" dirty="0">
                <a:solidFill>
                  <a:schemeClr val="accent1"/>
                </a:solidFill>
              </a:endParaRPr>
            </a:p>
          </p:txBody>
        </p:sp>
        <p:sp>
          <p:nvSpPr>
            <p:cNvPr id="53" name="テキスト ボックス 52">
              <a:extLst>
                <a:ext uri="{FF2B5EF4-FFF2-40B4-BE49-F238E27FC236}">
                  <a16:creationId xmlns:a16="http://schemas.microsoft.com/office/drawing/2014/main" id="{82160D82-CF9F-1821-443A-8F1AD009DC4F}"/>
                </a:ext>
              </a:extLst>
            </p:cNvPr>
            <p:cNvSpPr txBox="1"/>
            <p:nvPr/>
          </p:nvSpPr>
          <p:spPr>
            <a:xfrm>
              <a:off x="2451385" y="3748467"/>
              <a:ext cx="748923" cy="430887"/>
            </a:xfrm>
            <a:prstGeom prst="rect">
              <a:avLst/>
            </a:prstGeom>
            <a:noFill/>
          </p:spPr>
          <p:txBody>
            <a:bodyPr wrap="none" rtlCol="0">
              <a:spAutoFit/>
            </a:bodyPr>
            <a:lstStyle/>
            <a:p>
              <a:pPr algn="ctr"/>
              <a:r>
                <a:rPr kumimoji="1" lang="ja-JP" altLang="en-US" sz="1100" b="1" dirty="0">
                  <a:solidFill>
                    <a:schemeClr val="accent1"/>
                  </a:solidFill>
                </a:rPr>
                <a:t>内定者</a:t>
              </a:r>
              <a:endParaRPr kumimoji="1" lang="en-US" altLang="ja-JP" sz="1100" b="1" dirty="0">
                <a:solidFill>
                  <a:schemeClr val="accent1"/>
                </a:solidFill>
              </a:endParaRPr>
            </a:p>
            <a:p>
              <a:pPr algn="ctr"/>
              <a:r>
                <a:rPr kumimoji="1" lang="ja-JP" altLang="en-US" sz="1100" b="1" dirty="0">
                  <a:solidFill>
                    <a:schemeClr val="accent1"/>
                  </a:solidFill>
                </a:rPr>
                <a:t>新卒研修</a:t>
              </a:r>
            </a:p>
          </p:txBody>
        </p:sp>
        <p:sp>
          <p:nvSpPr>
            <p:cNvPr id="54" name="テキスト ボックス 53">
              <a:extLst>
                <a:ext uri="{FF2B5EF4-FFF2-40B4-BE49-F238E27FC236}">
                  <a16:creationId xmlns:a16="http://schemas.microsoft.com/office/drawing/2014/main" id="{AF581352-6AE2-B878-70FA-BCE181673EFA}"/>
                </a:ext>
              </a:extLst>
            </p:cNvPr>
            <p:cNvSpPr txBox="1"/>
            <p:nvPr/>
          </p:nvSpPr>
          <p:spPr>
            <a:xfrm>
              <a:off x="2041216" y="5002260"/>
              <a:ext cx="748923" cy="430887"/>
            </a:xfrm>
            <a:prstGeom prst="rect">
              <a:avLst/>
            </a:prstGeom>
            <a:noFill/>
          </p:spPr>
          <p:txBody>
            <a:bodyPr wrap="none" rtlCol="0">
              <a:spAutoFit/>
            </a:bodyPr>
            <a:lstStyle/>
            <a:p>
              <a:pPr algn="ctr"/>
              <a:r>
                <a:rPr kumimoji="1" lang="ja-JP" altLang="en-US" sz="1100" b="1" dirty="0">
                  <a:solidFill>
                    <a:schemeClr val="accent1"/>
                  </a:solidFill>
                </a:rPr>
                <a:t>中途入社</a:t>
              </a:r>
              <a:endParaRPr kumimoji="1" lang="en-US" altLang="ja-JP" sz="1100" b="1" dirty="0">
                <a:solidFill>
                  <a:schemeClr val="accent1"/>
                </a:solidFill>
              </a:endParaRPr>
            </a:p>
            <a:p>
              <a:pPr algn="ctr"/>
              <a:r>
                <a:rPr kumimoji="1" lang="ja-JP" altLang="en-US" sz="1100" b="1" dirty="0">
                  <a:solidFill>
                    <a:schemeClr val="accent1"/>
                  </a:solidFill>
                </a:rPr>
                <a:t>研修</a:t>
              </a:r>
            </a:p>
          </p:txBody>
        </p:sp>
        <p:sp>
          <p:nvSpPr>
            <p:cNvPr id="55" name="テキスト ボックス 54">
              <a:extLst>
                <a:ext uri="{FF2B5EF4-FFF2-40B4-BE49-F238E27FC236}">
                  <a16:creationId xmlns:a16="http://schemas.microsoft.com/office/drawing/2014/main" id="{5DAC17BD-092B-769C-284A-4352399E8BC9}"/>
                </a:ext>
              </a:extLst>
            </p:cNvPr>
            <p:cNvSpPr txBox="1"/>
            <p:nvPr/>
          </p:nvSpPr>
          <p:spPr>
            <a:xfrm>
              <a:off x="922141" y="4393768"/>
              <a:ext cx="748923" cy="430887"/>
            </a:xfrm>
            <a:prstGeom prst="rect">
              <a:avLst/>
            </a:prstGeom>
            <a:noFill/>
          </p:spPr>
          <p:txBody>
            <a:bodyPr wrap="none" rtlCol="0">
              <a:spAutoFit/>
            </a:bodyPr>
            <a:lstStyle/>
            <a:p>
              <a:pPr algn="ctr"/>
              <a:r>
                <a:rPr kumimoji="1" lang="ja-JP" altLang="en-US" sz="1100" b="1" dirty="0">
                  <a:solidFill>
                    <a:schemeClr val="accent1"/>
                  </a:solidFill>
                </a:rPr>
                <a:t>既存社員</a:t>
              </a:r>
              <a:endParaRPr kumimoji="1" lang="en-US" altLang="ja-JP" sz="1100" b="1" dirty="0">
                <a:solidFill>
                  <a:schemeClr val="accent1"/>
                </a:solidFill>
              </a:endParaRPr>
            </a:p>
            <a:p>
              <a:pPr algn="ctr"/>
              <a:r>
                <a:rPr lang="ja-JP" altLang="en-US" sz="1100" b="1" dirty="0">
                  <a:solidFill>
                    <a:schemeClr val="accent1"/>
                  </a:solidFill>
                </a:rPr>
                <a:t>研修</a:t>
              </a:r>
              <a:endParaRPr kumimoji="1" lang="ja-JP" altLang="en-US" sz="1100" b="1" dirty="0">
                <a:solidFill>
                  <a:schemeClr val="accent1"/>
                </a:solidFill>
              </a:endParaRPr>
            </a:p>
          </p:txBody>
        </p:sp>
        <p:sp>
          <p:nvSpPr>
            <p:cNvPr id="56" name="テキスト ボックス 55">
              <a:extLst>
                <a:ext uri="{FF2B5EF4-FFF2-40B4-BE49-F238E27FC236}">
                  <a16:creationId xmlns:a16="http://schemas.microsoft.com/office/drawing/2014/main" id="{ABA84D0A-8688-B161-9F56-14200FBA881F}"/>
                </a:ext>
              </a:extLst>
            </p:cNvPr>
            <p:cNvSpPr txBox="1"/>
            <p:nvPr/>
          </p:nvSpPr>
          <p:spPr>
            <a:xfrm>
              <a:off x="1411844" y="3372690"/>
              <a:ext cx="748923" cy="261610"/>
            </a:xfrm>
            <a:prstGeom prst="rect">
              <a:avLst/>
            </a:prstGeom>
            <a:noFill/>
          </p:spPr>
          <p:txBody>
            <a:bodyPr wrap="none" rtlCol="0">
              <a:spAutoFit/>
            </a:bodyPr>
            <a:lstStyle/>
            <a:p>
              <a:pPr algn="ctr"/>
              <a:r>
                <a:rPr kumimoji="1" lang="ja-JP" altLang="en-US" sz="1100" b="1" dirty="0">
                  <a:solidFill>
                    <a:schemeClr val="accent1"/>
                  </a:solidFill>
                </a:rPr>
                <a:t>福利厚生</a:t>
              </a:r>
            </a:p>
          </p:txBody>
        </p:sp>
      </p:grpSp>
      <p:sp>
        <p:nvSpPr>
          <p:cNvPr id="58" name="テキスト ボックス 57">
            <a:extLst>
              <a:ext uri="{FF2B5EF4-FFF2-40B4-BE49-F238E27FC236}">
                <a16:creationId xmlns:a16="http://schemas.microsoft.com/office/drawing/2014/main" id="{1C401900-C5EC-04AD-EF02-D94EBDA6CAD7}"/>
              </a:ext>
            </a:extLst>
          </p:cNvPr>
          <p:cNvSpPr txBox="1"/>
          <p:nvPr/>
        </p:nvSpPr>
        <p:spPr>
          <a:xfrm>
            <a:off x="9021532" y="5928233"/>
            <a:ext cx="1261884" cy="276999"/>
          </a:xfrm>
          <a:prstGeom prst="rect">
            <a:avLst/>
          </a:prstGeom>
          <a:noFill/>
        </p:spPr>
        <p:txBody>
          <a:bodyPr wrap="none" rtlCol="0">
            <a:spAutoFit/>
          </a:bodyPr>
          <a:lstStyle/>
          <a:p>
            <a:pPr algn="ctr"/>
            <a:r>
              <a:rPr kumimoji="1" lang="ja-JP" altLang="en-US" sz="1200" b="1" dirty="0">
                <a:solidFill>
                  <a:schemeClr val="accent2"/>
                </a:solidFill>
              </a:rPr>
              <a:t>目的別受講割合</a:t>
            </a:r>
          </a:p>
        </p:txBody>
      </p:sp>
      <p:sp>
        <p:nvSpPr>
          <p:cNvPr id="59" name="テキスト ボックス 58">
            <a:extLst>
              <a:ext uri="{FF2B5EF4-FFF2-40B4-BE49-F238E27FC236}">
                <a16:creationId xmlns:a16="http://schemas.microsoft.com/office/drawing/2014/main" id="{22D2E9E5-8285-E891-C0A5-771B5A1D4135}"/>
              </a:ext>
            </a:extLst>
          </p:cNvPr>
          <p:cNvSpPr txBox="1"/>
          <p:nvPr/>
        </p:nvSpPr>
        <p:spPr>
          <a:xfrm>
            <a:off x="1432447" y="5755343"/>
            <a:ext cx="1261884" cy="276999"/>
          </a:xfrm>
          <a:prstGeom prst="rect">
            <a:avLst/>
          </a:prstGeom>
          <a:noFill/>
        </p:spPr>
        <p:txBody>
          <a:bodyPr wrap="none" rtlCol="0">
            <a:spAutoFit/>
          </a:bodyPr>
          <a:lstStyle/>
          <a:p>
            <a:pPr algn="ctr"/>
            <a:r>
              <a:rPr kumimoji="1" lang="ja-JP" altLang="en-US" sz="1200" b="1" dirty="0">
                <a:solidFill>
                  <a:schemeClr val="accent1"/>
                </a:solidFill>
              </a:rPr>
              <a:t>目的別受講割合</a:t>
            </a:r>
          </a:p>
        </p:txBody>
      </p:sp>
      <p:sp>
        <p:nvSpPr>
          <p:cNvPr id="62" name="フリーフォーム: 図形 61">
            <a:extLst>
              <a:ext uri="{FF2B5EF4-FFF2-40B4-BE49-F238E27FC236}">
                <a16:creationId xmlns:a16="http://schemas.microsoft.com/office/drawing/2014/main" id="{4C8AEF3D-E8EE-5263-D4AF-FD2E1AE2FA1A}"/>
              </a:ext>
            </a:extLst>
          </p:cNvPr>
          <p:cNvSpPr/>
          <p:nvPr/>
        </p:nvSpPr>
        <p:spPr>
          <a:xfrm>
            <a:off x="3299460" y="3710940"/>
            <a:ext cx="1463040" cy="358140"/>
          </a:xfrm>
          <a:custGeom>
            <a:avLst/>
            <a:gdLst>
              <a:gd name="connsiteX0" fmla="*/ 0 w 1463040"/>
              <a:gd name="connsiteY0" fmla="*/ 358140 h 358140"/>
              <a:gd name="connsiteX1" fmla="*/ 358140 w 1463040"/>
              <a:gd name="connsiteY1" fmla="*/ 0 h 358140"/>
              <a:gd name="connsiteX2" fmla="*/ 1463040 w 1463040"/>
              <a:gd name="connsiteY2" fmla="*/ 0 h 358140"/>
            </a:gdLst>
            <a:ahLst/>
            <a:cxnLst>
              <a:cxn ang="0">
                <a:pos x="connsiteX0" y="connsiteY0"/>
              </a:cxn>
              <a:cxn ang="0">
                <a:pos x="connsiteX1" y="connsiteY1"/>
              </a:cxn>
              <a:cxn ang="0">
                <a:pos x="connsiteX2" y="connsiteY2"/>
              </a:cxn>
            </a:cxnLst>
            <a:rect l="l" t="t" r="r" b="b"/>
            <a:pathLst>
              <a:path w="1463040" h="358140">
                <a:moveTo>
                  <a:pt x="0" y="358140"/>
                </a:moveTo>
                <a:lnTo>
                  <a:pt x="358140" y="0"/>
                </a:lnTo>
                <a:lnTo>
                  <a:pt x="1463040" y="0"/>
                </a:lnTo>
              </a:path>
            </a:pathLst>
          </a:custGeom>
          <a:noFill/>
          <a:ln>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39073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膝の上にあるノートパソコン&#10;&#10;中程度の精度で自動的に生成された説明">
            <a:extLst>
              <a:ext uri="{FF2B5EF4-FFF2-40B4-BE49-F238E27FC236}">
                <a16:creationId xmlns:a16="http://schemas.microsoft.com/office/drawing/2014/main" id="{0E0FB537-5DCB-70A6-AF90-D0D24659E240}"/>
              </a:ext>
            </a:extLst>
          </p:cNvPr>
          <p:cNvPicPr>
            <a:picLocks noChangeAspect="1"/>
          </p:cNvPicPr>
          <p:nvPr/>
        </p:nvPicPr>
        <p:blipFill rotWithShape="1">
          <a:blip r:embed="rId2" cstate="screen">
            <a:duotone>
              <a:prstClr val="black"/>
              <a:schemeClr val="tx2">
                <a:tint val="45000"/>
                <a:satMod val="400000"/>
              </a:schemeClr>
            </a:duoton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a:off x="7716129" y="0"/>
            <a:ext cx="4475871" cy="6858000"/>
          </a:xfrm>
          <a:prstGeom prst="rect">
            <a:avLst/>
          </a:prstGeom>
        </p:spPr>
      </p:pic>
      <p:sp>
        <p:nvSpPr>
          <p:cNvPr id="10" name="テキスト ボックス 9">
            <a:extLst>
              <a:ext uri="{FF2B5EF4-FFF2-40B4-BE49-F238E27FC236}">
                <a16:creationId xmlns:a16="http://schemas.microsoft.com/office/drawing/2014/main" id="{1E89FB34-14EB-4979-9902-37D1AA665A56}"/>
              </a:ext>
            </a:extLst>
          </p:cNvPr>
          <p:cNvSpPr txBox="1"/>
          <p:nvPr/>
        </p:nvSpPr>
        <p:spPr>
          <a:xfrm>
            <a:off x="601018" y="1926844"/>
            <a:ext cx="1273105" cy="461665"/>
          </a:xfrm>
          <a:prstGeom prst="rect">
            <a:avLst/>
          </a:prstGeom>
          <a:noFill/>
        </p:spPr>
        <p:txBody>
          <a:bodyPr wrap="none" rtlCol="0">
            <a:spAutoFit/>
          </a:bodyPr>
          <a:lstStyle/>
          <a:p>
            <a:r>
              <a:rPr kumimoji="1" lang="en-US" altLang="ja-JP" sz="2400" b="1" i="1" dirty="0">
                <a:solidFill>
                  <a:schemeClr val="accent1">
                    <a:lumMod val="20000"/>
                    <a:lumOff val="80000"/>
                  </a:schemeClr>
                </a:solidFill>
                <a:latin typeface="ＭＳ 明朝" panose="02020609040205080304" pitchFamily="17" charset="-128"/>
                <a:ea typeface="ＭＳ 明朝" panose="02020609040205080304" pitchFamily="17" charset="-128"/>
              </a:rPr>
              <a:t>Service</a:t>
            </a:r>
            <a:endParaRPr kumimoji="1" lang="ja-JP" altLang="en-US" sz="2400" b="1" i="1" dirty="0">
              <a:solidFill>
                <a:schemeClr val="accent1">
                  <a:lumMod val="20000"/>
                  <a:lumOff val="80000"/>
                </a:schemeClr>
              </a:solidFill>
              <a:latin typeface="ＭＳ 明朝" panose="02020609040205080304" pitchFamily="17" charset="-128"/>
              <a:ea typeface="ＭＳ 明朝" panose="02020609040205080304" pitchFamily="17" charset="-128"/>
            </a:endParaRPr>
          </a:p>
        </p:txBody>
      </p:sp>
      <p:sp>
        <p:nvSpPr>
          <p:cNvPr id="8" name="フッター プレースホルダー 7">
            <a:extLst>
              <a:ext uri="{FF2B5EF4-FFF2-40B4-BE49-F238E27FC236}">
                <a16:creationId xmlns:a16="http://schemas.microsoft.com/office/drawing/2014/main" id="{3792E735-ED0D-4F30-856D-8991E9E5B39E}"/>
              </a:ext>
            </a:extLst>
          </p:cNvPr>
          <p:cNvSpPr>
            <a:spLocks noGrp="1"/>
          </p:cNvSpPr>
          <p:nvPr>
            <p:ph type="ftr" sz="quarter" idx="10"/>
          </p:nvPr>
        </p:nvSpPr>
        <p:spPr/>
        <p:txBody>
          <a:bodyPr/>
          <a:lstStyle/>
          <a:p>
            <a:r>
              <a:rPr kumimoji="1" lang="en-US" altLang="ja-JP"/>
              <a:t>© PC Assist. All Rights Reserved.</a:t>
            </a:r>
            <a:endParaRPr kumimoji="1" lang="ja-JP" altLang="en-US" dirty="0"/>
          </a:p>
        </p:txBody>
      </p:sp>
      <p:sp>
        <p:nvSpPr>
          <p:cNvPr id="9" name="スライド番号プレースホルダー 8">
            <a:extLst>
              <a:ext uri="{FF2B5EF4-FFF2-40B4-BE49-F238E27FC236}">
                <a16:creationId xmlns:a16="http://schemas.microsoft.com/office/drawing/2014/main" id="{4C9AA448-7090-4C07-AC46-C12AC3A3053F}"/>
              </a:ext>
            </a:extLst>
          </p:cNvPr>
          <p:cNvSpPr>
            <a:spLocks noGrp="1"/>
          </p:cNvSpPr>
          <p:nvPr>
            <p:ph type="sldNum" sz="quarter" idx="11"/>
          </p:nvPr>
        </p:nvSpPr>
        <p:spPr/>
        <p:txBody>
          <a:bodyPr/>
          <a:lstStyle/>
          <a:p>
            <a:fld id="{3B1C3366-121C-49D0-A3A8-72FC94AD02ED}" type="slidenum">
              <a:rPr kumimoji="1" lang="ja-JP" altLang="en-US" smtClean="0">
                <a:solidFill>
                  <a:schemeClr val="bg1"/>
                </a:solidFill>
              </a:rPr>
              <a:t>4</a:t>
            </a:fld>
            <a:endParaRPr kumimoji="1" lang="ja-JP" altLang="en-US" dirty="0">
              <a:solidFill>
                <a:schemeClr val="bg1"/>
              </a:solidFill>
            </a:endParaRPr>
          </a:p>
        </p:txBody>
      </p:sp>
      <p:sp>
        <p:nvSpPr>
          <p:cNvPr id="12" name="正方形/長方形 11">
            <a:extLst>
              <a:ext uri="{FF2B5EF4-FFF2-40B4-BE49-F238E27FC236}">
                <a16:creationId xmlns:a16="http://schemas.microsoft.com/office/drawing/2014/main" id="{548C0598-A797-4D21-9858-7B46108889C7}"/>
              </a:ext>
            </a:extLst>
          </p:cNvPr>
          <p:cNvSpPr/>
          <p:nvPr/>
        </p:nvSpPr>
        <p:spPr>
          <a:xfrm>
            <a:off x="0" y="601887"/>
            <a:ext cx="6096000" cy="62503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216000" rtlCol="0" anchor="ctr"/>
          <a:lstStyle/>
          <a:p>
            <a:pPr algn="r"/>
            <a:r>
              <a:rPr kumimoji="1" lang="ja-JP" altLang="en-US" sz="2000" dirty="0"/>
              <a:t>サービス案内</a:t>
            </a:r>
          </a:p>
        </p:txBody>
      </p:sp>
      <p:sp>
        <p:nvSpPr>
          <p:cNvPr id="20" name="テキスト ボックス 19">
            <a:extLst>
              <a:ext uri="{FF2B5EF4-FFF2-40B4-BE49-F238E27FC236}">
                <a16:creationId xmlns:a16="http://schemas.microsoft.com/office/drawing/2014/main" id="{7E38415F-AF8B-5076-9E18-B20B0BB60321}"/>
              </a:ext>
            </a:extLst>
          </p:cNvPr>
          <p:cNvSpPr txBox="1"/>
          <p:nvPr/>
        </p:nvSpPr>
        <p:spPr>
          <a:xfrm>
            <a:off x="445933" y="2126065"/>
            <a:ext cx="6853159" cy="1032590"/>
          </a:xfrm>
          <a:prstGeom prst="rect">
            <a:avLst/>
          </a:prstGeom>
          <a:noFill/>
        </p:spPr>
        <p:txBody>
          <a:bodyPr wrap="none" rtlCol="0">
            <a:spAutoFit/>
          </a:bodyPr>
          <a:lstStyle/>
          <a:p>
            <a:pPr algn="ctr">
              <a:lnSpc>
                <a:spcPct val="120000"/>
              </a:lnSpc>
            </a:pPr>
            <a:r>
              <a:rPr kumimoji="1" lang="en-US" altLang="ja-JP" sz="2600" dirty="0"/>
              <a:t>400</a:t>
            </a:r>
            <a:r>
              <a:rPr kumimoji="1" lang="ja-JP" altLang="en-US" sz="2600" dirty="0"/>
              <a:t>種類以上の講座と多様な受講形態で</a:t>
            </a:r>
            <a:endParaRPr kumimoji="1" lang="en-US" altLang="ja-JP" sz="2600" dirty="0"/>
          </a:p>
          <a:p>
            <a:pPr algn="ctr">
              <a:lnSpc>
                <a:spcPct val="120000"/>
              </a:lnSpc>
            </a:pPr>
            <a:r>
              <a:rPr kumimoji="1" lang="ja-JP" altLang="en-US" sz="2600" dirty="0"/>
              <a:t>あらゆるお客様の「</a:t>
            </a:r>
            <a:r>
              <a:rPr kumimoji="1" lang="ja-JP" altLang="en-US" sz="2600" dirty="0">
                <a:solidFill>
                  <a:schemeClr val="accent1"/>
                </a:solidFill>
              </a:rPr>
              <a:t>ご要望</a:t>
            </a:r>
            <a:r>
              <a:rPr kumimoji="1" lang="ja-JP" altLang="en-US" sz="2600" dirty="0"/>
              <a:t>」にお応えします</a:t>
            </a:r>
          </a:p>
        </p:txBody>
      </p:sp>
      <p:sp>
        <p:nvSpPr>
          <p:cNvPr id="21" name="テキスト ボックス 20">
            <a:extLst>
              <a:ext uri="{FF2B5EF4-FFF2-40B4-BE49-F238E27FC236}">
                <a16:creationId xmlns:a16="http://schemas.microsoft.com/office/drawing/2014/main" id="{0BCDC4BA-F90A-863C-29FB-043396CC22BF}"/>
              </a:ext>
            </a:extLst>
          </p:cNvPr>
          <p:cNvSpPr txBox="1"/>
          <p:nvPr/>
        </p:nvSpPr>
        <p:spPr>
          <a:xfrm>
            <a:off x="601018" y="3431605"/>
            <a:ext cx="6473536" cy="1557349"/>
          </a:xfrm>
          <a:prstGeom prst="rect">
            <a:avLst/>
          </a:prstGeom>
          <a:noFill/>
        </p:spPr>
        <p:txBody>
          <a:bodyPr wrap="square" rtlCol="0">
            <a:spAutoFit/>
          </a:bodyPr>
          <a:lstStyle/>
          <a:p>
            <a:pPr algn="just">
              <a:lnSpc>
                <a:spcPct val="120000"/>
              </a:lnSpc>
            </a:pPr>
            <a:r>
              <a:rPr lang="en-US" altLang="ja-JP" sz="1600" dirty="0"/>
              <a:t>Win</a:t>
            </a:r>
            <a:r>
              <a:rPr lang="ja-JP" altLang="en-US" sz="1600" dirty="0"/>
              <a:t>スクールでは</a:t>
            </a:r>
            <a:r>
              <a:rPr lang="en-US" altLang="ja-JP" sz="1600" dirty="0"/>
              <a:t>IT</a:t>
            </a:r>
            <a:r>
              <a:rPr lang="ja-JP" altLang="en-US" sz="1600" dirty="0"/>
              <a:t>や</a:t>
            </a:r>
            <a:r>
              <a:rPr lang="en-US" altLang="ja-JP" sz="1600" dirty="0"/>
              <a:t>DX</a:t>
            </a:r>
            <a:r>
              <a:rPr lang="ja-JP" altLang="en-US" sz="1600" dirty="0"/>
              <a:t>、</a:t>
            </a:r>
            <a:r>
              <a:rPr lang="en-US" altLang="ja-JP" sz="1600" dirty="0"/>
              <a:t>CAD</a:t>
            </a:r>
            <a:r>
              <a:rPr lang="ja-JP" altLang="en-US" sz="1600" dirty="0"/>
              <a:t>、</a:t>
            </a:r>
            <a:r>
              <a:rPr lang="en-US" altLang="ja-JP" sz="1600" dirty="0"/>
              <a:t>Web</a:t>
            </a:r>
            <a:r>
              <a:rPr lang="ja-JP" altLang="en-US" sz="1600" dirty="0"/>
              <a:t>デザイン、ビジネススキルなど幅広い分野で</a:t>
            </a:r>
            <a:r>
              <a:rPr lang="en-US" altLang="ja-JP" sz="1600" dirty="0"/>
              <a:t>400</a:t>
            </a:r>
            <a:r>
              <a:rPr lang="ja-JP" altLang="en-US" sz="1600" dirty="0"/>
              <a:t>種類以上の講座をご提供しています。</a:t>
            </a:r>
            <a:endParaRPr lang="en-US" altLang="ja-JP" sz="1600" dirty="0"/>
          </a:p>
          <a:p>
            <a:pPr algn="just">
              <a:lnSpc>
                <a:spcPct val="120000"/>
              </a:lnSpc>
            </a:pPr>
            <a:r>
              <a:rPr lang="ja-JP" altLang="en-US" sz="1600" dirty="0"/>
              <a:t>さらに対面・オンラインどちらにも対応した集合研修や講師派遣、個人レッスンに加えてオンライン公開講座や</a:t>
            </a:r>
            <a:r>
              <a:rPr lang="en-US" altLang="ja-JP" sz="1600" dirty="0"/>
              <a:t>e</a:t>
            </a:r>
            <a:r>
              <a:rPr lang="ja-JP" altLang="en-US" sz="1600" dirty="0"/>
              <a:t>ラーニングなど、幅広い受講形態を取り揃えています。</a:t>
            </a:r>
            <a:endParaRPr kumimoji="1" lang="ja-JP" altLang="en-US" sz="1600" dirty="0"/>
          </a:p>
        </p:txBody>
      </p:sp>
    </p:spTree>
    <p:extLst>
      <p:ext uri="{BB962C8B-B14F-4D97-AF65-F5344CB8AC3E}">
        <p14:creationId xmlns:p14="http://schemas.microsoft.com/office/powerpoint/2010/main" val="1097652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E2DE6BA-7E8F-CA1F-1F29-5AA497C527C6}"/>
              </a:ext>
            </a:extLst>
          </p:cNvPr>
          <p:cNvSpPr>
            <a:spLocks noGrp="1"/>
          </p:cNvSpPr>
          <p:nvPr>
            <p:ph type="title"/>
          </p:nvPr>
        </p:nvSpPr>
        <p:spPr/>
        <p:txBody>
          <a:bodyPr/>
          <a:lstStyle/>
          <a:p>
            <a:r>
              <a:rPr lang="en-US" altLang="ja-JP" dirty="0"/>
              <a:t>Win</a:t>
            </a:r>
            <a:r>
              <a:rPr lang="ja-JP" altLang="en-US" dirty="0"/>
              <a:t>スクールで学べる</a:t>
            </a:r>
            <a:r>
              <a:rPr lang="ja-JP" altLang="en-US" dirty="0">
                <a:solidFill>
                  <a:schemeClr val="accent1"/>
                </a:solidFill>
              </a:rPr>
              <a:t>カリキュラム</a:t>
            </a:r>
          </a:p>
        </p:txBody>
      </p:sp>
      <p:sp>
        <p:nvSpPr>
          <p:cNvPr id="2" name="フッター プレースホルダー 1">
            <a:extLst>
              <a:ext uri="{FF2B5EF4-FFF2-40B4-BE49-F238E27FC236}">
                <a16:creationId xmlns:a16="http://schemas.microsoft.com/office/drawing/2014/main" id="{70AB78B0-1D50-BE39-FF1E-18A695C3F2B7}"/>
              </a:ext>
            </a:extLst>
          </p:cNvPr>
          <p:cNvSpPr>
            <a:spLocks noGrp="1"/>
          </p:cNvSpPr>
          <p:nvPr>
            <p:ph type="ftr" sz="quarter" idx="10"/>
          </p:nvPr>
        </p:nvSpPr>
        <p:spPr/>
        <p:txBody>
          <a:bodyPr/>
          <a:lstStyle/>
          <a:p>
            <a:r>
              <a:rPr lang="en-US" altLang="ja-JP"/>
              <a:t>© PC Assist. All Rights Reserved.</a:t>
            </a:r>
            <a:endParaRPr kumimoji="1" lang="ja-JP" altLang="en-US" dirty="0"/>
          </a:p>
        </p:txBody>
      </p:sp>
      <p:sp>
        <p:nvSpPr>
          <p:cNvPr id="3" name="スライド番号プレースホルダー 2">
            <a:extLst>
              <a:ext uri="{FF2B5EF4-FFF2-40B4-BE49-F238E27FC236}">
                <a16:creationId xmlns:a16="http://schemas.microsoft.com/office/drawing/2014/main" id="{3CBF633C-43FB-5B82-6699-0CC28CCBEE83}"/>
              </a:ext>
            </a:extLst>
          </p:cNvPr>
          <p:cNvSpPr>
            <a:spLocks noGrp="1"/>
          </p:cNvSpPr>
          <p:nvPr>
            <p:ph type="sldNum" sz="quarter" idx="11"/>
          </p:nvPr>
        </p:nvSpPr>
        <p:spPr/>
        <p:txBody>
          <a:bodyPr/>
          <a:lstStyle/>
          <a:p>
            <a:fld id="{3B1C3366-121C-49D0-A3A8-72FC94AD02ED}" type="slidenum">
              <a:rPr kumimoji="1" lang="ja-JP" altLang="en-US" smtClean="0"/>
              <a:t>5</a:t>
            </a:fld>
            <a:endParaRPr kumimoji="1" lang="ja-JP" altLang="en-US"/>
          </a:p>
        </p:txBody>
      </p:sp>
      <p:sp>
        <p:nvSpPr>
          <p:cNvPr id="5" name="テキスト ボックス 4">
            <a:extLst>
              <a:ext uri="{FF2B5EF4-FFF2-40B4-BE49-F238E27FC236}">
                <a16:creationId xmlns:a16="http://schemas.microsoft.com/office/drawing/2014/main" id="{010CF312-A76C-3A4A-A517-D46A90520B00}"/>
              </a:ext>
            </a:extLst>
          </p:cNvPr>
          <p:cNvSpPr txBox="1"/>
          <p:nvPr/>
        </p:nvSpPr>
        <p:spPr>
          <a:xfrm>
            <a:off x="838200" y="1248779"/>
            <a:ext cx="6760623" cy="517065"/>
          </a:xfrm>
          <a:prstGeom prst="rect">
            <a:avLst/>
          </a:prstGeom>
          <a:noFill/>
        </p:spPr>
        <p:txBody>
          <a:bodyPr wrap="square" rtlCol="0">
            <a:spAutoFit/>
          </a:bodyPr>
          <a:lstStyle/>
          <a:p>
            <a:pPr>
              <a:lnSpc>
                <a:spcPct val="120000"/>
              </a:lnSpc>
            </a:pPr>
            <a:r>
              <a:rPr kumimoji="1" lang="ja-JP" altLang="en-US" sz="2400" b="1" dirty="0"/>
              <a:t>企業ニーズを取り入れた</a:t>
            </a:r>
            <a:r>
              <a:rPr kumimoji="1" lang="en-US" altLang="ja-JP" sz="2400" b="1" dirty="0">
                <a:solidFill>
                  <a:schemeClr val="accent1"/>
                </a:solidFill>
              </a:rPr>
              <a:t>400</a:t>
            </a:r>
            <a:r>
              <a:rPr kumimoji="1" lang="ja-JP" altLang="en-US" sz="2400" b="1" dirty="0">
                <a:solidFill>
                  <a:schemeClr val="accent1"/>
                </a:solidFill>
              </a:rPr>
              <a:t>種以上</a:t>
            </a:r>
            <a:r>
              <a:rPr kumimoji="1" lang="ja-JP" altLang="en-US" sz="2400" b="1" dirty="0"/>
              <a:t>の実践講座</a:t>
            </a:r>
            <a:endParaRPr kumimoji="1" lang="en-US" altLang="ja-JP" sz="2400" b="1" dirty="0">
              <a:solidFill>
                <a:schemeClr val="accent1"/>
              </a:solidFill>
            </a:endParaRPr>
          </a:p>
        </p:txBody>
      </p:sp>
      <p:sp>
        <p:nvSpPr>
          <p:cNvPr id="6" name="テキスト ボックス 5">
            <a:extLst>
              <a:ext uri="{FF2B5EF4-FFF2-40B4-BE49-F238E27FC236}">
                <a16:creationId xmlns:a16="http://schemas.microsoft.com/office/drawing/2014/main" id="{A7EA72B6-AC2D-02E0-FB1A-F470AD059189}"/>
              </a:ext>
            </a:extLst>
          </p:cNvPr>
          <p:cNvSpPr txBox="1"/>
          <p:nvPr/>
        </p:nvSpPr>
        <p:spPr>
          <a:xfrm>
            <a:off x="838199" y="1765844"/>
            <a:ext cx="10713721" cy="307777"/>
          </a:xfrm>
          <a:prstGeom prst="rect">
            <a:avLst/>
          </a:prstGeom>
          <a:noFill/>
        </p:spPr>
        <p:txBody>
          <a:bodyPr wrap="square" rtlCol="0">
            <a:spAutoFit/>
          </a:bodyPr>
          <a:lstStyle/>
          <a:p>
            <a:r>
              <a:rPr lang="ja-JP" altLang="en-US" sz="1400" dirty="0"/>
              <a:t>約</a:t>
            </a:r>
            <a:r>
              <a:rPr lang="en-US" altLang="ja-JP" sz="1400" dirty="0"/>
              <a:t>1,500</a:t>
            </a:r>
            <a:r>
              <a:rPr lang="ja-JP" altLang="en-US" sz="1400" dirty="0"/>
              <a:t>社の企業研修でいただいたニーズを取り入れ、実務で使える知識や技術が身につくカリキュラムをご用意。</a:t>
            </a:r>
            <a:endParaRPr kumimoji="1" lang="ja-JP" altLang="en-US" sz="1400" dirty="0"/>
          </a:p>
        </p:txBody>
      </p:sp>
      <p:graphicFrame>
        <p:nvGraphicFramePr>
          <p:cNvPr id="16" name="表 16">
            <a:extLst>
              <a:ext uri="{FF2B5EF4-FFF2-40B4-BE49-F238E27FC236}">
                <a16:creationId xmlns:a16="http://schemas.microsoft.com/office/drawing/2014/main" id="{80126DB2-1E84-F613-8E7B-516006A15355}"/>
              </a:ext>
            </a:extLst>
          </p:cNvPr>
          <p:cNvGraphicFramePr>
            <a:graphicFrameLocks noGrp="1"/>
          </p:cNvGraphicFramePr>
          <p:nvPr>
            <p:extLst>
              <p:ext uri="{D42A27DB-BD31-4B8C-83A1-F6EECF244321}">
                <p14:modId xmlns:p14="http://schemas.microsoft.com/office/powerpoint/2010/main" val="2067834316"/>
              </p:ext>
            </p:extLst>
          </p:nvPr>
        </p:nvGraphicFramePr>
        <p:xfrm>
          <a:off x="2263920" y="2253996"/>
          <a:ext cx="9288000" cy="518160"/>
        </p:xfrm>
        <a:graphic>
          <a:graphicData uri="http://schemas.openxmlformats.org/drawingml/2006/table">
            <a:tbl>
              <a:tblPr firstRow="1" bandRow="1">
                <a:tableStyleId>{2D5ABB26-0587-4C30-8999-92F81FD0307C}</a:tableStyleId>
              </a:tblPr>
              <a:tblGrid>
                <a:gridCol w="1728000">
                  <a:extLst>
                    <a:ext uri="{9D8B030D-6E8A-4147-A177-3AD203B41FA5}">
                      <a16:colId xmlns:a16="http://schemas.microsoft.com/office/drawing/2014/main" val="1453998678"/>
                    </a:ext>
                  </a:extLst>
                </a:gridCol>
                <a:gridCol w="7560000">
                  <a:extLst>
                    <a:ext uri="{9D8B030D-6E8A-4147-A177-3AD203B41FA5}">
                      <a16:colId xmlns:a16="http://schemas.microsoft.com/office/drawing/2014/main" val="214647992"/>
                    </a:ext>
                  </a:extLst>
                </a:gridCol>
              </a:tblGrid>
              <a:tr h="370840">
                <a:tc>
                  <a:txBody>
                    <a:bodyPr/>
                    <a:lstStyle/>
                    <a:p>
                      <a:pPr algn="l"/>
                      <a:r>
                        <a:rPr kumimoji="1" lang="ja-JP" altLang="en-US" sz="1400" b="0" dirty="0">
                          <a:solidFill>
                            <a:schemeClr val="accent1"/>
                          </a:solidFill>
                        </a:rPr>
                        <a:t>ビジネススキル</a:t>
                      </a:r>
                      <a:endParaRPr kumimoji="1" lang="en-US" altLang="ja-JP" sz="1400" b="0" dirty="0">
                        <a:solidFill>
                          <a:schemeClr val="accent1"/>
                        </a:solidFill>
                      </a:endParaRPr>
                    </a:p>
                    <a:p>
                      <a:pPr algn="l"/>
                      <a:r>
                        <a:rPr lang="en-US" altLang="ja-JP" sz="1400" b="0" dirty="0">
                          <a:solidFill>
                            <a:schemeClr val="accent1"/>
                          </a:solidFill>
                        </a:rPr>
                        <a:t>DX</a:t>
                      </a:r>
                      <a:r>
                        <a:rPr lang="ja-JP" altLang="en-US" sz="1400" b="0" dirty="0">
                          <a:solidFill>
                            <a:schemeClr val="accent1"/>
                          </a:solidFill>
                        </a:rPr>
                        <a:t>人材育成</a:t>
                      </a:r>
                      <a:endParaRPr kumimoji="1" lang="ja-JP" altLang="en-US" sz="1400" b="0" dirty="0">
                        <a:solidFill>
                          <a:schemeClr val="accent1"/>
                        </a:solidFill>
                      </a:endParaRPr>
                    </a:p>
                  </a:txBody>
                  <a:tcPr anchor="ctr">
                    <a:lnB w="19050" cap="flat" cmpd="sng" algn="ctr">
                      <a:solidFill>
                        <a:schemeClr val="accent1"/>
                      </a:solidFill>
                      <a:prstDash val="solid"/>
                      <a:round/>
                      <a:headEnd type="none" w="med" len="med"/>
                      <a:tailEnd type="none" w="med" len="med"/>
                    </a:lnB>
                  </a:tcPr>
                </a:tc>
                <a:tc>
                  <a:txBody>
                    <a:bodyPr/>
                    <a:lstStyle/>
                    <a:p>
                      <a:r>
                        <a:rPr kumimoji="1" lang="en-US" altLang="ja-JP" sz="1200" dirty="0"/>
                        <a:t>Excel / Word / PowerPoint / Access / </a:t>
                      </a:r>
                      <a:r>
                        <a:rPr kumimoji="1" lang="ja-JP" altLang="en-US" sz="1200" dirty="0"/>
                        <a:t>マクロ・</a:t>
                      </a:r>
                      <a:r>
                        <a:rPr kumimoji="1" lang="en-US" altLang="ja-JP" sz="1200" dirty="0"/>
                        <a:t>VBA / Power Automate / Power BI / Power Apps / Excel</a:t>
                      </a:r>
                      <a:r>
                        <a:rPr kumimoji="1" lang="ja-JP" altLang="en-US" sz="1200" dirty="0"/>
                        <a:t>データ分析 </a:t>
                      </a:r>
                      <a:r>
                        <a:rPr kumimoji="1" lang="en-US" altLang="ja-JP" sz="1200" dirty="0"/>
                        <a:t>/ PowerPoint</a:t>
                      </a:r>
                      <a:r>
                        <a:rPr kumimoji="1" lang="ja-JP" altLang="en-US" sz="1200" dirty="0"/>
                        <a:t>デザイン実践 </a:t>
                      </a:r>
                      <a:r>
                        <a:rPr kumimoji="1" lang="en-US" altLang="ja-JP" sz="1200" dirty="0"/>
                        <a:t>/ MOS</a:t>
                      </a:r>
                      <a:r>
                        <a:rPr kumimoji="1" lang="ja-JP" altLang="en-US" sz="1200" dirty="0"/>
                        <a:t>資格対策 </a:t>
                      </a:r>
                      <a:r>
                        <a:rPr kumimoji="1" lang="en-US" altLang="ja-JP" sz="1200" dirty="0" err="1"/>
                        <a:t>etc</a:t>
                      </a:r>
                      <a:r>
                        <a:rPr kumimoji="1" lang="en-US" altLang="ja-JP" sz="1200" dirty="0"/>
                        <a:t>…</a:t>
                      </a:r>
                    </a:p>
                  </a:txBody>
                  <a:tcPr anchor="ctr">
                    <a:lnB w="1905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2253636827"/>
                  </a:ext>
                </a:extLst>
              </a:tr>
            </a:tbl>
          </a:graphicData>
        </a:graphic>
      </p:graphicFrame>
      <p:graphicFrame>
        <p:nvGraphicFramePr>
          <p:cNvPr id="17" name="表 16">
            <a:extLst>
              <a:ext uri="{FF2B5EF4-FFF2-40B4-BE49-F238E27FC236}">
                <a16:creationId xmlns:a16="http://schemas.microsoft.com/office/drawing/2014/main" id="{4299F80A-E02B-9CA2-17E5-5935C8E9F991}"/>
              </a:ext>
            </a:extLst>
          </p:cNvPr>
          <p:cNvGraphicFramePr>
            <a:graphicFrameLocks noGrp="1"/>
          </p:cNvGraphicFramePr>
          <p:nvPr>
            <p:extLst>
              <p:ext uri="{D42A27DB-BD31-4B8C-83A1-F6EECF244321}">
                <p14:modId xmlns:p14="http://schemas.microsoft.com/office/powerpoint/2010/main" val="2894689607"/>
              </p:ext>
            </p:extLst>
          </p:nvPr>
        </p:nvGraphicFramePr>
        <p:xfrm>
          <a:off x="2263920" y="2840242"/>
          <a:ext cx="9288000" cy="822960"/>
        </p:xfrm>
        <a:graphic>
          <a:graphicData uri="http://schemas.openxmlformats.org/drawingml/2006/table">
            <a:tbl>
              <a:tblPr firstRow="1" bandRow="1">
                <a:tableStyleId>{2D5ABB26-0587-4C30-8999-92F81FD0307C}</a:tableStyleId>
              </a:tblPr>
              <a:tblGrid>
                <a:gridCol w="1728000">
                  <a:extLst>
                    <a:ext uri="{9D8B030D-6E8A-4147-A177-3AD203B41FA5}">
                      <a16:colId xmlns:a16="http://schemas.microsoft.com/office/drawing/2014/main" val="1453998678"/>
                    </a:ext>
                  </a:extLst>
                </a:gridCol>
                <a:gridCol w="7560000">
                  <a:extLst>
                    <a:ext uri="{9D8B030D-6E8A-4147-A177-3AD203B41FA5}">
                      <a16:colId xmlns:a16="http://schemas.microsoft.com/office/drawing/2014/main" val="214647992"/>
                    </a:ext>
                  </a:extLst>
                </a:gridCol>
              </a:tblGrid>
              <a:tr h="370840">
                <a:tc>
                  <a:txBody>
                    <a:bodyPr/>
                    <a:lstStyle/>
                    <a:p>
                      <a:pPr algn="l"/>
                      <a:r>
                        <a:rPr kumimoji="1" lang="ja-JP" altLang="en-US" sz="1400" b="0" dirty="0">
                          <a:solidFill>
                            <a:schemeClr val="accent1"/>
                          </a:solidFill>
                        </a:rPr>
                        <a:t>プログラミング</a:t>
                      </a:r>
                    </a:p>
                    <a:p>
                      <a:pPr algn="l"/>
                      <a:r>
                        <a:rPr kumimoji="1" lang="ja-JP" altLang="en-US" sz="1400" b="0" dirty="0">
                          <a:solidFill>
                            <a:schemeClr val="accent1"/>
                          </a:solidFill>
                        </a:rPr>
                        <a:t>ネットワーク</a:t>
                      </a:r>
                    </a:p>
                  </a:txBody>
                  <a:tcPr anchor="ctr">
                    <a:lnB w="19050" cap="flat" cmpd="sng" algn="ctr">
                      <a:solidFill>
                        <a:schemeClr val="accent1"/>
                      </a:solidFill>
                      <a:prstDash val="solid"/>
                      <a:round/>
                      <a:headEnd type="none" w="med" len="med"/>
                      <a:tailEnd type="none" w="med" len="med"/>
                    </a:lnB>
                  </a:tcPr>
                </a:tc>
                <a:tc>
                  <a:txBody>
                    <a:bodyPr/>
                    <a:lstStyle/>
                    <a:p>
                      <a:r>
                        <a:rPr kumimoji="1" lang="en-US" altLang="ja-JP" sz="1200" dirty="0"/>
                        <a:t>Java</a:t>
                      </a:r>
                      <a:r>
                        <a:rPr kumimoji="1" lang="ja-JP" altLang="en-US" sz="1200" dirty="0"/>
                        <a:t>・</a:t>
                      </a:r>
                      <a:r>
                        <a:rPr kumimoji="1" lang="en-US" altLang="ja-JP" sz="1200" dirty="0"/>
                        <a:t>Web</a:t>
                      </a:r>
                      <a:r>
                        <a:rPr kumimoji="1" lang="ja-JP" altLang="en-US" sz="1200" dirty="0"/>
                        <a:t>システム開発（</a:t>
                      </a:r>
                      <a:r>
                        <a:rPr kumimoji="1" lang="en-US" altLang="ja-JP" sz="1200" dirty="0"/>
                        <a:t>Spring Framework</a:t>
                      </a:r>
                      <a:r>
                        <a:rPr kumimoji="1" lang="ja-JP" altLang="en-US" sz="1200" dirty="0"/>
                        <a:t>） </a:t>
                      </a:r>
                      <a:r>
                        <a:rPr kumimoji="1" lang="en-US" altLang="ja-JP" sz="1200" dirty="0"/>
                        <a:t>/ Python</a:t>
                      </a:r>
                      <a:r>
                        <a:rPr kumimoji="1" lang="ja-JP" altLang="en-US" sz="1200" dirty="0"/>
                        <a:t>・</a:t>
                      </a:r>
                      <a:r>
                        <a:rPr kumimoji="1" lang="en-US" altLang="ja-JP" sz="1200" dirty="0"/>
                        <a:t>AI</a:t>
                      </a:r>
                      <a:r>
                        <a:rPr kumimoji="1" lang="ja-JP" altLang="en-US" sz="1200" dirty="0"/>
                        <a:t>プログラミング・データ分析 </a:t>
                      </a:r>
                      <a:r>
                        <a:rPr kumimoji="1" lang="en-US" altLang="ja-JP" sz="1200" dirty="0"/>
                        <a:t>/ </a:t>
                      </a:r>
                    </a:p>
                    <a:p>
                      <a:r>
                        <a:rPr kumimoji="1" lang="en-US" altLang="ja-JP" sz="1200" dirty="0"/>
                        <a:t>C</a:t>
                      </a:r>
                      <a:r>
                        <a:rPr kumimoji="1" lang="ja-JP" altLang="en-US" sz="1200" dirty="0"/>
                        <a:t>言語・組込みシステム開発 </a:t>
                      </a:r>
                      <a:r>
                        <a:rPr kumimoji="1" lang="en-US" altLang="ja-JP" sz="1200" dirty="0"/>
                        <a:t>/ JavaScript</a:t>
                      </a:r>
                      <a:r>
                        <a:rPr kumimoji="1" lang="ja-JP" altLang="en-US" sz="1200" dirty="0"/>
                        <a:t>・</a:t>
                      </a:r>
                      <a:r>
                        <a:rPr kumimoji="1" lang="en-US" altLang="ja-JP" sz="1200" dirty="0"/>
                        <a:t>React.js / PHP</a:t>
                      </a:r>
                      <a:r>
                        <a:rPr kumimoji="1" lang="ja-JP" altLang="en-US" sz="1200" dirty="0"/>
                        <a:t>・</a:t>
                      </a:r>
                      <a:r>
                        <a:rPr kumimoji="1" lang="en-US" altLang="ja-JP" sz="1200" dirty="0"/>
                        <a:t>Laravel / Ruby on Rails / C# / Node.js / IoT</a:t>
                      </a:r>
                      <a:r>
                        <a:rPr kumimoji="1" lang="ja-JP" altLang="en-US" sz="1200" dirty="0"/>
                        <a:t>・</a:t>
                      </a:r>
                      <a:r>
                        <a:rPr kumimoji="1" lang="en-US" altLang="ja-JP" sz="1200" dirty="0" err="1"/>
                        <a:t>RaspberryPi</a:t>
                      </a:r>
                      <a:r>
                        <a:rPr kumimoji="1" lang="en-US" altLang="ja-JP" sz="1200" dirty="0"/>
                        <a:t> /</a:t>
                      </a:r>
                      <a:r>
                        <a:rPr kumimoji="1" lang="ja-JP" altLang="en-US" sz="1200" dirty="0"/>
                        <a:t> ネットワーク構築 </a:t>
                      </a:r>
                      <a:r>
                        <a:rPr kumimoji="1" lang="en-US" altLang="ja-JP" sz="1200" dirty="0"/>
                        <a:t>/ CCNA</a:t>
                      </a:r>
                      <a:r>
                        <a:rPr kumimoji="1" lang="ja-JP" altLang="en-US" sz="1200" dirty="0"/>
                        <a:t>資格対策 </a:t>
                      </a:r>
                      <a:r>
                        <a:rPr kumimoji="1" lang="en-US" altLang="ja-JP" sz="1200" dirty="0"/>
                        <a:t>/ Linux</a:t>
                      </a:r>
                      <a:r>
                        <a:rPr kumimoji="1" lang="ja-JP" altLang="en-US" sz="1200" dirty="0"/>
                        <a:t>サーバー構築 </a:t>
                      </a:r>
                      <a:r>
                        <a:rPr kumimoji="1" lang="en-US" altLang="ja-JP" sz="1200" dirty="0"/>
                        <a:t>/ LPIC</a:t>
                      </a:r>
                      <a:r>
                        <a:rPr kumimoji="1" lang="ja-JP" altLang="en-US" sz="1200" dirty="0"/>
                        <a:t>資格対策 </a:t>
                      </a:r>
                      <a:r>
                        <a:rPr kumimoji="1" lang="en-US" altLang="ja-JP" sz="1200" dirty="0"/>
                        <a:t>/ </a:t>
                      </a:r>
                    </a:p>
                    <a:p>
                      <a:r>
                        <a:rPr kumimoji="1" lang="en-US" altLang="ja-JP" sz="1200" dirty="0"/>
                        <a:t>AWS</a:t>
                      </a:r>
                      <a:r>
                        <a:rPr kumimoji="1" lang="ja-JP" altLang="en-US" sz="1200" dirty="0"/>
                        <a:t>認定資格対策 </a:t>
                      </a:r>
                      <a:r>
                        <a:rPr kumimoji="1" lang="en-US" altLang="ja-JP" sz="1200" dirty="0"/>
                        <a:t>/ </a:t>
                      </a:r>
                      <a:r>
                        <a:rPr kumimoji="1" lang="ja-JP" altLang="en-US" sz="1200" dirty="0"/>
                        <a:t>クラウドシステム構築 </a:t>
                      </a:r>
                      <a:r>
                        <a:rPr kumimoji="1" lang="en-US" altLang="ja-JP" sz="1200" dirty="0"/>
                        <a:t>/ </a:t>
                      </a:r>
                      <a:r>
                        <a:rPr kumimoji="1" lang="ja-JP" altLang="en-US" sz="1200" dirty="0"/>
                        <a:t>データベース（</a:t>
                      </a:r>
                      <a:r>
                        <a:rPr kumimoji="1" lang="en-US" altLang="ja-JP" sz="1200" dirty="0"/>
                        <a:t>SQL</a:t>
                      </a:r>
                      <a:r>
                        <a:rPr kumimoji="1" lang="ja-JP" altLang="en-US" sz="1200" dirty="0"/>
                        <a:t>）</a:t>
                      </a:r>
                      <a:r>
                        <a:rPr kumimoji="1" lang="en-US" altLang="ja-JP" sz="1200" dirty="0"/>
                        <a:t>/ </a:t>
                      </a:r>
                      <a:r>
                        <a:rPr kumimoji="1" lang="ja-JP" altLang="en-US" sz="1200" dirty="0"/>
                        <a:t>基本情報技術者試験対策 </a:t>
                      </a:r>
                      <a:r>
                        <a:rPr kumimoji="1" lang="en-US" altLang="ja-JP" sz="1200" dirty="0" err="1"/>
                        <a:t>etc</a:t>
                      </a:r>
                      <a:r>
                        <a:rPr kumimoji="1" lang="en-US" altLang="ja-JP" sz="1200" dirty="0"/>
                        <a:t>…</a:t>
                      </a:r>
                    </a:p>
                  </a:txBody>
                  <a:tcPr anchor="ctr">
                    <a:lnB w="1905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2253636827"/>
                  </a:ext>
                </a:extLst>
              </a:tr>
            </a:tbl>
          </a:graphicData>
        </a:graphic>
      </p:graphicFrame>
      <p:graphicFrame>
        <p:nvGraphicFramePr>
          <p:cNvPr id="18" name="表 17">
            <a:extLst>
              <a:ext uri="{FF2B5EF4-FFF2-40B4-BE49-F238E27FC236}">
                <a16:creationId xmlns:a16="http://schemas.microsoft.com/office/drawing/2014/main" id="{8B7799E9-B08C-B6EA-665F-7FC34B11A50C}"/>
              </a:ext>
            </a:extLst>
          </p:cNvPr>
          <p:cNvGraphicFramePr>
            <a:graphicFrameLocks noGrp="1"/>
          </p:cNvGraphicFramePr>
          <p:nvPr>
            <p:extLst>
              <p:ext uri="{D42A27DB-BD31-4B8C-83A1-F6EECF244321}">
                <p14:modId xmlns:p14="http://schemas.microsoft.com/office/powerpoint/2010/main" val="1906156180"/>
              </p:ext>
            </p:extLst>
          </p:nvPr>
        </p:nvGraphicFramePr>
        <p:xfrm>
          <a:off x="2263920" y="3839629"/>
          <a:ext cx="9288000" cy="640080"/>
        </p:xfrm>
        <a:graphic>
          <a:graphicData uri="http://schemas.openxmlformats.org/drawingml/2006/table">
            <a:tbl>
              <a:tblPr firstRow="1" bandRow="1">
                <a:tableStyleId>{2D5ABB26-0587-4C30-8999-92F81FD0307C}</a:tableStyleId>
              </a:tblPr>
              <a:tblGrid>
                <a:gridCol w="1728000">
                  <a:extLst>
                    <a:ext uri="{9D8B030D-6E8A-4147-A177-3AD203B41FA5}">
                      <a16:colId xmlns:a16="http://schemas.microsoft.com/office/drawing/2014/main" val="1453998678"/>
                    </a:ext>
                  </a:extLst>
                </a:gridCol>
                <a:gridCol w="7560000">
                  <a:extLst>
                    <a:ext uri="{9D8B030D-6E8A-4147-A177-3AD203B41FA5}">
                      <a16:colId xmlns:a16="http://schemas.microsoft.com/office/drawing/2014/main" val="214647992"/>
                    </a:ext>
                  </a:extLst>
                </a:gridCol>
              </a:tblGrid>
              <a:tr h="370840">
                <a:tc>
                  <a:txBody>
                    <a:bodyPr/>
                    <a:lstStyle/>
                    <a:p>
                      <a:pPr algn="l"/>
                      <a:r>
                        <a:rPr kumimoji="1" lang="en-US" altLang="ja-JP" sz="1400" b="0" dirty="0">
                          <a:solidFill>
                            <a:schemeClr val="accent1"/>
                          </a:solidFill>
                        </a:rPr>
                        <a:t>CAD</a:t>
                      </a:r>
                      <a:r>
                        <a:rPr kumimoji="1" lang="ja-JP" altLang="en-US" sz="1200" b="0" dirty="0">
                          <a:solidFill>
                            <a:schemeClr val="accent1"/>
                          </a:solidFill>
                        </a:rPr>
                        <a:t>（機械・建築）</a:t>
                      </a:r>
                      <a:endParaRPr kumimoji="1" lang="ja-JP" altLang="en-US" sz="1400" b="0" dirty="0">
                        <a:solidFill>
                          <a:schemeClr val="accent1"/>
                        </a:solidFill>
                      </a:endParaRPr>
                    </a:p>
                    <a:p>
                      <a:pPr algn="l"/>
                      <a:r>
                        <a:rPr kumimoji="1" lang="ja-JP" altLang="en-US" sz="1400" b="0" dirty="0">
                          <a:solidFill>
                            <a:schemeClr val="accent1"/>
                          </a:solidFill>
                        </a:rPr>
                        <a:t>インテリア</a:t>
                      </a:r>
                    </a:p>
                  </a:txBody>
                  <a:tcPr anchor="ctr">
                    <a:lnB w="19050" cap="flat" cmpd="sng" algn="ctr">
                      <a:solidFill>
                        <a:schemeClr val="accent1"/>
                      </a:solidFill>
                      <a:prstDash val="solid"/>
                      <a:round/>
                      <a:headEnd type="none" w="med" len="med"/>
                      <a:tailEnd type="none" w="med" len="med"/>
                    </a:lnB>
                  </a:tcPr>
                </a:tc>
                <a:tc>
                  <a:txBody>
                    <a:bodyPr/>
                    <a:lstStyle/>
                    <a:p>
                      <a:r>
                        <a:rPr kumimoji="1" lang="en-US" altLang="ja-JP" sz="1200" dirty="0" err="1"/>
                        <a:t>Jw_cad</a:t>
                      </a:r>
                      <a:r>
                        <a:rPr kumimoji="1" lang="en-US" altLang="ja-JP" sz="1200" dirty="0"/>
                        <a:t> / Revit / ARCHICAD / </a:t>
                      </a:r>
                      <a:r>
                        <a:rPr kumimoji="1" lang="en-US" altLang="ja-JP" sz="1200" dirty="0" err="1"/>
                        <a:t>Vectorworks</a:t>
                      </a:r>
                      <a:r>
                        <a:rPr kumimoji="1" lang="en-US" altLang="ja-JP" sz="1200" dirty="0"/>
                        <a:t> / </a:t>
                      </a:r>
                      <a:r>
                        <a:rPr kumimoji="1" lang="en-US" altLang="ja-JP" sz="1200" dirty="0" err="1"/>
                        <a:t>CADWe’ll</a:t>
                      </a:r>
                      <a:r>
                        <a:rPr kumimoji="1" lang="en-US" altLang="ja-JP" sz="1200" dirty="0"/>
                        <a:t> </a:t>
                      </a:r>
                      <a:r>
                        <a:rPr kumimoji="1" lang="en-US" altLang="ja-JP" sz="1200" dirty="0" err="1"/>
                        <a:t>Tfas</a:t>
                      </a:r>
                      <a:r>
                        <a:rPr kumimoji="1" lang="en-US" altLang="ja-JP" sz="1200" dirty="0"/>
                        <a:t> / </a:t>
                      </a:r>
                      <a:r>
                        <a:rPr kumimoji="1" lang="ja-JP" altLang="en-US" sz="1200" dirty="0"/>
                        <a:t>建築製図理論 </a:t>
                      </a:r>
                      <a:r>
                        <a:rPr kumimoji="1" lang="en-US" altLang="ja-JP" sz="1200" dirty="0"/>
                        <a:t>/ </a:t>
                      </a:r>
                      <a:r>
                        <a:rPr kumimoji="1" lang="ja-JP" altLang="en-US" sz="1200" dirty="0"/>
                        <a:t>建築</a:t>
                      </a:r>
                      <a:r>
                        <a:rPr kumimoji="1" lang="en-US" altLang="ja-JP" sz="1200" dirty="0"/>
                        <a:t>CAD</a:t>
                      </a:r>
                      <a:r>
                        <a:rPr kumimoji="1" lang="ja-JP" altLang="en-US" sz="1200" dirty="0"/>
                        <a:t>検定対策 </a:t>
                      </a:r>
                      <a:r>
                        <a:rPr kumimoji="1" lang="en-US" altLang="ja-JP" sz="1200" dirty="0"/>
                        <a:t>/ </a:t>
                      </a:r>
                    </a:p>
                    <a:p>
                      <a:r>
                        <a:rPr kumimoji="1" lang="en-US" altLang="ja-JP" sz="1200" dirty="0"/>
                        <a:t>AutoCAD / CATIA / SolidWorks / NX / Creo Parametric / </a:t>
                      </a:r>
                      <a:r>
                        <a:rPr kumimoji="1" lang="ja-JP" altLang="en-US" sz="1200" dirty="0"/>
                        <a:t>設計者</a:t>
                      </a:r>
                      <a:r>
                        <a:rPr kumimoji="1" lang="en-US" altLang="ja-JP" sz="1200" dirty="0"/>
                        <a:t>CAE / </a:t>
                      </a:r>
                      <a:r>
                        <a:rPr kumimoji="1" lang="ja-JP" altLang="en-US" sz="1200" dirty="0"/>
                        <a:t>機械設計・製図理論 </a:t>
                      </a:r>
                      <a:r>
                        <a:rPr kumimoji="1" lang="en-US" altLang="ja-JP" sz="1200" dirty="0"/>
                        <a:t>/ </a:t>
                      </a:r>
                    </a:p>
                    <a:p>
                      <a:r>
                        <a:rPr kumimoji="1" lang="en-US" altLang="ja-JP" sz="1200" dirty="0"/>
                        <a:t>CAD</a:t>
                      </a:r>
                      <a:r>
                        <a:rPr kumimoji="1" lang="ja-JP" altLang="en-US" sz="1200" dirty="0"/>
                        <a:t>利用技術者試験対策 </a:t>
                      </a:r>
                      <a:r>
                        <a:rPr kumimoji="1" lang="en-US" altLang="ja-JP" sz="1200" dirty="0"/>
                        <a:t>/ CATIA</a:t>
                      </a:r>
                      <a:r>
                        <a:rPr kumimoji="1" lang="ja-JP" altLang="en-US" sz="1200" dirty="0"/>
                        <a:t>認定技術者試験対策 </a:t>
                      </a:r>
                      <a:r>
                        <a:rPr kumimoji="1" lang="en-US" altLang="ja-JP" sz="1200" dirty="0" err="1"/>
                        <a:t>etc</a:t>
                      </a:r>
                      <a:r>
                        <a:rPr kumimoji="1" lang="en-US" altLang="ja-JP" sz="1200" dirty="0"/>
                        <a:t>…</a:t>
                      </a:r>
                    </a:p>
                  </a:txBody>
                  <a:tcPr anchor="ctr">
                    <a:lnB w="1905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2253636827"/>
                  </a:ext>
                </a:extLst>
              </a:tr>
            </a:tbl>
          </a:graphicData>
        </a:graphic>
      </p:graphicFrame>
      <p:graphicFrame>
        <p:nvGraphicFramePr>
          <p:cNvPr id="19" name="表 18">
            <a:extLst>
              <a:ext uri="{FF2B5EF4-FFF2-40B4-BE49-F238E27FC236}">
                <a16:creationId xmlns:a16="http://schemas.microsoft.com/office/drawing/2014/main" id="{C356F9C5-2418-B913-2338-CEA0C167C884}"/>
              </a:ext>
            </a:extLst>
          </p:cNvPr>
          <p:cNvGraphicFramePr>
            <a:graphicFrameLocks noGrp="1"/>
          </p:cNvGraphicFramePr>
          <p:nvPr>
            <p:extLst>
              <p:ext uri="{D42A27DB-BD31-4B8C-83A1-F6EECF244321}">
                <p14:modId xmlns:p14="http://schemas.microsoft.com/office/powerpoint/2010/main" val="2288879705"/>
              </p:ext>
            </p:extLst>
          </p:nvPr>
        </p:nvGraphicFramePr>
        <p:xfrm>
          <a:off x="2263920" y="4716802"/>
          <a:ext cx="9288000" cy="521208"/>
        </p:xfrm>
        <a:graphic>
          <a:graphicData uri="http://schemas.openxmlformats.org/drawingml/2006/table">
            <a:tbl>
              <a:tblPr firstRow="1" bandRow="1">
                <a:tableStyleId>{2D5ABB26-0587-4C30-8999-92F81FD0307C}</a:tableStyleId>
              </a:tblPr>
              <a:tblGrid>
                <a:gridCol w="1728000">
                  <a:extLst>
                    <a:ext uri="{9D8B030D-6E8A-4147-A177-3AD203B41FA5}">
                      <a16:colId xmlns:a16="http://schemas.microsoft.com/office/drawing/2014/main" val="1453998678"/>
                    </a:ext>
                  </a:extLst>
                </a:gridCol>
                <a:gridCol w="7560000">
                  <a:extLst>
                    <a:ext uri="{9D8B030D-6E8A-4147-A177-3AD203B41FA5}">
                      <a16:colId xmlns:a16="http://schemas.microsoft.com/office/drawing/2014/main" val="214647992"/>
                    </a:ext>
                  </a:extLst>
                </a:gridCol>
              </a:tblGrid>
              <a:tr h="370840">
                <a:tc>
                  <a:txBody>
                    <a:bodyPr/>
                    <a:lstStyle/>
                    <a:p>
                      <a:pPr algn="l"/>
                      <a:r>
                        <a:rPr kumimoji="1" lang="en-US" altLang="ja-JP" sz="1400" b="0" dirty="0">
                          <a:solidFill>
                            <a:schemeClr val="accent1"/>
                          </a:solidFill>
                        </a:rPr>
                        <a:t>Web</a:t>
                      </a:r>
                      <a:r>
                        <a:rPr kumimoji="1" lang="ja-JP" altLang="en-US" sz="1400" b="0" dirty="0">
                          <a:solidFill>
                            <a:schemeClr val="accent1"/>
                          </a:solidFill>
                        </a:rPr>
                        <a:t>・デザイン</a:t>
                      </a:r>
                    </a:p>
                    <a:p>
                      <a:pPr algn="l"/>
                      <a:r>
                        <a:rPr kumimoji="1" lang="ja-JP" altLang="en-US" sz="1400" b="0" dirty="0">
                          <a:solidFill>
                            <a:schemeClr val="accent1"/>
                          </a:solidFill>
                        </a:rPr>
                        <a:t>動画編集</a:t>
                      </a:r>
                    </a:p>
                  </a:txBody>
                  <a:tcPr anchor="ctr">
                    <a:lnB w="19050" cap="flat" cmpd="sng" algn="ctr">
                      <a:solidFill>
                        <a:schemeClr val="accent1"/>
                      </a:solidFill>
                      <a:prstDash val="solid"/>
                      <a:round/>
                      <a:headEnd type="none" w="med" len="med"/>
                      <a:tailEnd type="none" w="med" len="med"/>
                    </a:lnB>
                  </a:tcPr>
                </a:tc>
                <a:tc>
                  <a:txBody>
                    <a:bodyPr/>
                    <a:lstStyle/>
                    <a:p>
                      <a:pPr>
                        <a:lnSpc>
                          <a:spcPct val="120000"/>
                        </a:lnSpc>
                      </a:pPr>
                      <a:r>
                        <a:rPr lang="en-US" altLang="ja-JP" sz="1200" dirty="0"/>
                        <a:t>Photoshop / Illustrator / Adobe XD / HTML</a:t>
                      </a:r>
                      <a:r>
                        <a:rPr lang="ja-JP" altLang="en-US" sz="1200" dirty="0"/>
                        <a:t>・</a:t>
                      </a:r>
                      <a:r>
                        <a:rPr lang="en-US" altLang="ja-JP" sz="1200" dirty="0"/>
                        <a:t>CSS</a:t>
                      </a:r>
                      <a:r>
                        <a:rPr lang="ja-JP" altLang="en-US" sz="1200" dirty="0"/>
                        <a:t> </a:t>
                      </a:r>
                      <a:r>
                        <a:rPr lang="en-US" altLang="ja-JP" sz="1200" dirty="0"/>
                        <a:t>/ JavaScript &amp; jQuery / WordPress / </a:t>
                      </a:r>
                    </a:p>
                    <a:p>
                      <a:pPr>
                        <a:lnSpc>
                          <a:spcPct val="120000"/>
                        </a:lnSpc>
                      </a:pPr>
                      <a:r>
                        <a:rPr lang="ja-JP" altLang="en-US" sz="1200" dirty="0"/>
                        <a:t>アクセスアップ</a:t>
                      </a:r>
                      <a:r>
                        <a:rPr lang="en-US" altLang="ja-JP" sz="1200" dirty="0"/>
                        <a:t>&amp;Web</a:t>
                      </a:r>
                      <a:r>
                        <a:rPr lang="ja-JP" altLang="en-US" sz="1200" dirty="0"/>
                        <a:t>マーケティング </a:t>
                      </a:r>
                      <a:r>
                        <a:rPr lang="en-US" altLang="ja-JP" sz="1200" dirty="0"/>
                        <a:t>/ Premiere Pro / After Effects / YouTube</a:t>
                      </a:r>
                      <a:r>
                        <a:rPr lang="ja-JP" altLang="en-US" sz="1200" dirty="0"/>
                        <a:t>動画実践 </a:t>
                      </a:r>
                      <a:r>
                        <a:rPr lang="en-US" altLang="ja-JP" sz="1200" dirty="0" err="1"/>
                        <a:t>etc</a:t>
                      </a:r>
                      <a:r>
                        <a:rPr lang="en-US" altLang="ja-JP" sz="1200" dirty="0"/>
                        <a:t>…</a:t>
                      </a:r>
                      <a:endParaRPr kumimoji="1" lang="ja-JP" altLang="en-US" sz="1200" dirty="0"/>
                    </a:p>
                  </a:txBody>
                  <a:tcPr anchor="ctr">
                    <a:lnB w="1905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2253636827"/>
                  </a:ext>
                </a:extLst>
              </a:tr>
            </a:tbl>
          </a:graphicData>
        </a:graphic>
      </p:graphicFrame>
      <p:grpSp>
        <p:nvGrpSpPr>
          <p:cNvPr id="44" name="グループ化 43">
            <a:extLst>
              <a:ext uri="{FF2B5EF4-FFF2-40B4-BE49-F238E27FC236}">
                <a16:creationId xmlns:a16="http://schemas.microsoft.com/office/drawing/2014/main" id="{834DCF25-9D50-3B9A-FEAA-67A3E0568156}"/>
              </a:ext>
            </a:extLst>
          </p:cNvPr>
          <p:cNvGrpSpPr/>
          <p:nvPr/>
        </p:nvGrpSpPr>
        <p:grpSpPr>
          <a:xfrm>
            <a:off x="838198" y="3870709"/>
            <a:ext cx="1318262" cy="610306"/>
            <a:chOff x="838198" y="4259011"/>
            <a:chExt cx="1318262" cy="610306"/>
          </a:xfrm>
        </p:grpSpPr>
        <p:sp>
          <p:nvSpPr>
            <p:cNvPr id="40" name="正方形/長方形 39">
              <a:extLst>
                <a:ext uri="{FF2B5EF4-FFF2-40B4-BE49-F238E27FC236}">
                  <a16:creationId xmlns:a16="http://schemas.microsoft.com/office/drawing/2014/main" id="{0FFD5EA3-3269-4CC6-494C-91D60245E290}"/>
                </a:ext>
              </a:extLst>
            </p:cNvPr>
            <p:cNvSpPr/>
            <p:nvPr/>
          </p:nvSpPr>
          <p:spPr>
            <a:xfrm>
              <a:off x="838198" y="4260676"/>
              <a:ext cx="1318261" cy="60697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図 27" descr="ダイアグラム, 設計図&#10;&#10;自動的に生成された説明">
              <a:extLst>
                <a:ext uri="{FF2B5EF4-FFF2-40B4-BE49-F238E27FC236}">
                  <a16:creationId xmlns:a16="http://schemas.microsoft.com/office/drawing/2014/main" id="{94868F60-4EF4-9C30-3AA1-B6B56F0A26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199" y="4259011"/>
              <a:ext cx="1318261" cy="610306"/>
            </a:xfrm>
            <a:prstGeom prst="snip2DiagRect">
              <a:avLst/>
            </a:prstGeom>
            <a:ln w="6350">
              <a:solidFill>
                <a:schemeClr val="accent1"/>
              </a:solidFill>
            </a:ln>
          </p:spPr>
        </p:pic>
      </p:grpSp>
      <p:grpSp>
        <p:nvGrpSpPr>
          <p:cNvPr id="45" name="グループ化 44">
            <a:extLst>
              <a:ext uri="{FF2B5EF4-FFF2-40B4-BE49-F238E27FC236}">
                <a16:creationId xmlns:a16="http://schemas.microsoft.com/office/drawing/2014/main" id="{04FB551E-F04A-E0EA-2C44-DB1D405B6B21}"/>
              </a:ext>
            </a:extLst>
          </p:cNvPr>
          <p:cNvGrpSpPr/>
          <p:nvPr/>
        </p:nvGrpSpPr>
        <p:grpSpPr>
          <a:xfrm>
            <a:off x="838198" y="4628252"/>
            <a:ext cx="1318261" cy="610306"/>
            <a:chOff x="838198" y="5016554"/>
            <a:chExt cx="1318261" cy="610306"/>
          </a:xfrm>
        </p:grpSpPr>
        <p:sp>
          <p:nvSpPr>
            <p:cNvPr id="41" name="正方形/長方形 40">
              <a:extLst>
                <a:ext uri="{FF2B5EF4-FFF2-40B4-BE49-F238E27FC236}">
                  <a16:creationId xmlns:a16="http://schemas.microsoft.com/office/drawing/2014/main" id="{3621FAE0-8C6E-30B0-1CB5-E19AB94967A7}"/>
                </a:ext>
              </a:extLst>
            </p:cNvPr>
            <p:cNvSpPr/>
            <p:nvPr/>
          </p:nvSpPr>
          <p:spPr>
            <a:xfrm>
              <a:off x="838198" y="5018219"/>
              <a:ext cx="1318261" cy="60697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図 29" descr="デスクの上のパソコンと花瓶&#10;&#10;低い精度で自動的に生成された説明">
              <a:extLst>
                <a:ext uri="{FF2B5EF4-FFF2-40B4-BE49-F238E27FC236}">
                  <a16:creationId xmlns:a16="http://schemas.microsoft.com/office/drawing/2014/main" id="{48FFC611-2E45-4AB0-DF8B-E2F06B8482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198" y="5016554"/>
              <a:ext cx="1318261" cy="610306"/>
            </a:xfrm>
            <a:prstGeom prst="snip2DiagRect">
              <a:avLst/>
            </a:prstGeom>
            <a:ln w="6350">
              <a:solidFill>
                <a:schemeClr val="accent1"/>
              </a:solidFill>
            </a:ln>
          </p:spPr>
        </p:pic>
      </p:grpSp>
      <p:grpSp>
        <p:nvGrpSpPr>
          <p:cNvPr id="42" name="グループ化 41">
            <a:extLst>
              <a:ext uri="{FF2B5EF4-FFF2-40B4-BE49-F238E27FC236}">
                <a16:creationId xmlns:a16="http://schemas.microsoft.com/office/drawing/2014/main" id="{38B7E712-D76E-7437-F422-8989726291CB}"/>
              </a:ext>
            </a:extLst>
          </p:cNvPr>
          <p:cNvGrpSpPr/>
          <p:nvPr/>
        </p:nvGrpSpPr>
        <p:grpSpPr>
          <a:xfrm>
            <a:off x="838198" y="2165180"/>
            <a:ext cx="1318262" cy="613665"/>
            <a:chOff x="838198" y="2553482"/>
            <a:chExt cx="1318262" cy="613665"/>
          </a:xfrm>
        </p:grpSpPr>
        <p:sp>
          <p:nvSpPr>
            <p:cNvPr id="37" name="正方形/長方形 36">
              <a:extLst>
                <a:ext uri="{FF2B5EF4-FFF2-40B4-BE49-F238E27FC236}">
                  <a16:creationId xmlns:a16="http://schemas.microsoft.com/office/drawing/2014/main" id="{098DC5E4-888B-3F30-D010-D5A98B2DD70D}"/>
                </a:ext>
              </a:extLst>
            </p:cNvPr>
            <p:cNvSpPr/>
            <p:nvPr/>
          </p:nvSpPr>
          <p:spPr>
            <a:xfrm>
              <a:off x="838198" y="2555147"/>
              <a:ext cx="1318261" cy="612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descr="ダイアグラム&#10;&#10;自動的に生成された説明">
              <a:extLst>
                <a:ext uri="{FF2B5EF4-FFF2-40B4-BE49-F238E27FC236}">
                  <a16:creationId xmlns:a16="http://schemas.microsoft.com/office/drawing/2014/main" id="{002409F1-5941-2A6A-B813-EEA905415C2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8199" y="2553482"/>
              <a:ext cx="1318261" cy="610306"/>
            </a:xfrm>
            <a:prstGeom prst="snip2DiagRect">
              <a:avLst/>
            </a:prstGeom>
            <a:ln w="6350">
              <a:solidFill>
                <a:schemeClr val="accent1"/>
              </a:solidFill>
            </a:ln>
          </p:spPr>
        </p:pic>
      </p:grpSp>
      <p:grpSp>
        <p:nvGrpSpPr>
          <p:cNvPr id="43" name="グループ化 42">
            <a:extLst>
              <a:ext uri="{FF2B5EF4-FFF2-40B4-BE49-F238E27FC236}">
                <a16:creationId xmlns:a16="http://schemas.microsoft.com/office/drawing/2014/main" id="{172F84F6-4F3C-F064-B024-B3C1E959DC80}"/>
              </a:ext>
            </a:extLst>
          </p:cNvPr>
          <p:cNvGrpSpPr/>
          <p:nvPr/>
        </p:nvGrpSpPr>
        <p:grpSpPr>
          <a:xfrm>
            <a:off x="838198" y="2988287"/>
            <a:ext cx="1318261" cy="654391"/>
            <a:chOff x="838198" y="3376589"/>
            <a:chExt cx="1318261" cy="654391"/>
          </a:xfrm>
        </p:grpSpPr>
        <p:sp>
          <p:nvSpPr>
            <p:cNvPr id="39" name="正方形/長方形 38">
              <a:extLst>
                <a:ext uri="{FF2B5EF4-FFF2-40B4-BE49-F238E27FC236}">
                  <a16:creationId xmlns:a16="http://schemas.microsoft.com/office/drawing/2014/main" id="{276E1F6F-231D-2F21-568F-726FCE6F348C}"/>
                </a:ext>
              </a:extLst>
            </p:cNvPr>
            <p:cNvSpPr/>
            <p:nvPr/>
          </p:nvSpPr>
          <p:spPr>
            <a:xfrm>
              <a:off x="838198" y="3376658"/>
              <a:ext cx="1318261" cy="65432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descr="ノートパソコンのキーボードに手を当てている男性&#10;&#10;自動的に生成された説明">
              <a:extLst>
                <a:ext uri="{FF2B5EF4-FFF2-40B4-BE49-F238E27FC236}">
                  <a16:creationId xmlns:a16="http://schemas.microsoft.com/office/drawing/2014/main" id="{5CF09BDF-F705-B641-F9E8-BCC66FC31AA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
            <a:stretch/>
          </p:blipFill>
          <p:spPr>
            <a:xfrm>
              <a:off x="838198" y="3376589"/>
              <a:ext cx="1318261" cy="654391"/>
            </a:xfrm>
            <a:prstGeom prst="snip2DiagRect">
              <a:avLst/>
            </a:prstGeom>
            <a:ln w="6350">
              <a:solidFill>
                <a:schemeClr val="accent1"/>
              </a:solidFill>
            </a:ln>
          </p:spPr>
        </p:pic>
      </p:grpSp>
      <p:sp>
        <p:nvSpPr>
          <p:cNvPr id="46" name="テキスト ボックス 45">
            <a:extLst>
              <a:ext uri="{FF2B5EF4-FFF2-40B4-BE49-F238E27FC236}">
                <a16:creationId xmlns:a16="http://schemas.microsoft.com/office/drawing/2014/main" id="{3FA90A69-DCBF-95D2-6A17-09C8B26C88DA}"/>
              </a:ext>
            </a:extLst>
          </p:cNvPr>
          <p:cNvSpPr txBox="1"/>
          <p:nvPr/>
        </p:nvSpPr>
        <p:spPr>
          <a:xfrm>
            <a:off x="5838092" y="6102926"/>
            <a:ext cx="5846046" cy="261610"/>
          </a:xfrm>
          <a:prstGeom prst="rect">
            <a:avLst/>
          </a:prstGeom>
          <a:noFill/>
        </p:spPr>
        <p:txBody>
          <a:bodyPr wrap="square" rtlCol="0">
            <a:spAutoFit/>
          </a:bodyPr>
          <a:lstStyle/>
          <a:p>
            <a:pPr algn="r"/>
            <a:r>
              <a:rPr lang="ja-JP" altLang="en-US" sz="1100" dirty="0"/>
              <a:t>上記以外にも多数、講座を取り揃えております。お気軽にご相談ください。</a:t>
            </a:r>
            <a:endParaRPr kumimoji="1" lang="ja-JP" altLang="en-US" sz="1100" dirty="0"/>
          </a:p>
        </p:txBody>
      </p:sp>
      <p:graphicFrame>
        <p:nvGraphicFramePr>
          <p:cNvPr id="7" name="表 16">
            <a:extLst>
              <a:ext uri="{FF2B5EF4-FFF2-40B4-BE49-F238E27FC236}">
                <a16:creationId xmlns:a16="http://schemas.microsoft.com/office/drawing/2014/main" id="{B71E6D09-8B38-95FB-8D82-0414815F1309}"/>
              </a:ext>
            </a:extLst>
          </p:cNvPr>
          <p:cNvGraphicFramePr>
            <a:graphicFrameLocks noGrp="1"/>
          </p:cNvGraphicFramePr>
          <p:nvPr>
            <p:extLst>
              <p:ext uri="{D42A27DB-BD31-4B8C-83A1-F6EECF244321}">
                <p14:modId xmlns:p14="http://schemas.microsoft.com/office/powerpoint/2010/main" val="1038560065"/>
              </p:ext>
            </p:extLst>
          </p:nvPr>
        </p:nvGraphicFramePr>
        <p:xfrm>
          <a:off x="2263920" y="5389191"/>
          <a:ext cx="9288000" cy="640080"/>
        </p:xfrm>
        <a:graphic>
          <a:graphicData uri="http://schemas.openxmlformats.org/drawingml/2006/table">
            <a:tbl>
              <a:tblPr firstRow="1" bandRow="1">
                <a:tableStyleId>{2D5ABB26-0587-4C30-8999-92F81FD0307C}</a:tableStyleId>
              </a:tblPr>
              <a:tblGrid>
                <a:gridCol w="1728000">
                  <a:extLst>
                    <a:ext uri="{9D8B030D-6E8A-4147-A177-3AD203B41FA5}">
                      <a16:colId xmlns:a16="http://schemas.microsoft.com/office/drawing/2014/main" val="1453998678"/>
                    </a:ext>
                  </a:extLst>
                </a:gridCol>
                <a:gridCol w="7560000">
                  <a:extLst>
                    <a:ext uri="{9D8B030D-6E8A-4147-A177-3AD203B41FA5}">
                      <a16:colId xmlns:a16="http://schemas.microsoft.com/office/drawing/2014/main" val="214647992"/>
                    </a:ext>
                  </a:extLst>
                </a:gridCol>
              </a:tblGrid>
              <a:tr h="370840">
                <a:tc>
                  <a:txBody>
                    <a:bodyPr/>
                    <a:lstStyle/>
                    <a:p>
                      <a:pPr algn="l"/>
                      <a:r>
                        <a:rPr kumimoji="1" lang="ja-JP" altLang="en-US" sz="1400" b="0" dirty="0">
                          <a:solidFill>
                            <a:schemeClr val="accent1"/>
                          </a:solidFill>
                        </a:rPr>
                        <a:t>ヒューマンスキル</a:t>
                      </a:r>
                    </a:p>
                  </a:txBody>
                  <a:tcPr anchor="ctr">
                    <a:lnB w="19050" cap="flat" cmpd="sng" algn="ctr">
                      <a:solidFill>
                        <a:schemeClr val="accent1"/>
                      </a:solidFill>
                      <a:prstDash val="solid"/>
                      <a:round/>
                      <a:headEnd type="none" w="med" len="med"/>
                      <a:tailEnd type="none" w="med" len="med"/>
                    </a:lnB>
                  </a:tcPr>
                </a:tc>
                <a:tc>
                  <a:txBody>
                    <a:bodyPr/>
                    <a:lstStyle/>
                    <a:p>
                      <a:r>
                        <a:rPr kumimoji="1" lang="ja-JP" altLang="en-US" sz="1200"/>
                        <a:t>リーダーの心構え </a:t>
                      </a:r>
                      <a:r>
                        <a:rPr kumimoji="1" lang="en-US" altLang="ja-JP" sz="1200"/>
                        <a:t>/ </a:t>
                      </a:r>
                      <a:r>
                        <a:rPr kumimoji="1" lang="ja-JP" altLang="en-US" sz="1200"/>
                        <a:t>効果的な面談 </a:t>
                      </a:r>
                      <a:r>
                        <a:rPr kumimoji="1" lang="en-US" altLang="ja-JP" sz="1200"/>
                        <a:t>/ </a:t>
                      </a:r>
                      <a:r>
                        <a:rPr kumimoji="1" lang="ja-JP" altLang="en-US" sz="1200"/>
                        <a:t>ホウ・レン・ソウ研修 </a:t>
                      </a:r>
                      <a:r>
                        <a:rPr kumimoji="1" lang="en-US" altLang="ja-JP" sz="1200"/>
                        <a:t>/ </a:t>
                      </a:r>
                      <a:r>
                        <a:rPr kumimoji="1" lang="ja-JP" altLang="en-US" sz="1200"/>
                        <a:t>デザイン思考 </a:t>
                      </a:r>
                      <a:r>
                        <a:rPr kumimoji="1" lang="en-US" altLang="ja-JP" sz="1200"/>
                        <a:t>/ </a:t>
                      </a:r>
                      <a:r>
                        <a:rPr kumimoji="1" lang="ja-JP" altLang="en-US" sz="1200"/>
                        <a:t>インバスケット研修 </a:t>
                      </a:r>
                      <a:r>
                        <a:rPr kumimoji="1" lang="en-US" altLang="ja-JP" sz="1200"/>
                        <a:t>/ </a:t>
                      </a:r>
                      <a:br>
                        <a:rPr kumimoji="1" lang="en-US" altLang="ja-JP" sz="1200"/>
                      </a:br>
                      <a:r>
                        <a:rPr kumimoji="1" lang="ja-JP" altLang="en-US" sz="1200"/>
                        <a:t>論理的なプレゼンテーション </a:t>
                      </a:r>
                      <a:r>
                        <a:rPr kumimoji="1" lang="en-US" altLang="ja-JP" sz="1200"/>
                        <a:t>/ </a:t>
                      </a:r>
                      <a:r>
                        <a:rPr kumimoji="1" lang="ja-JP" altLang="en-US" sz="1200"/>
                        <a:t>タイムマネジメント </a:t>
                      </a:r>
                      <a:r>
                        <a:rPr kumimoji="1" lang="en-US" altLang="ja-JP" sz="1200"/>
                        <a:t>/ </a:t>
                      </a:r>
                      <a:r>
                        <a:rPr kumimoji="1" lang="ja-JP" altLang="en-US" sz="1200"/>
                        <a:t>ファシリテーション </a:t>
                      </a:r>
                      <a:r>
                        <a:rPr kumimoji="1" lang="en-US" altLang="ja-JP" sz="1200"/>
                        <a:t>/ </a:t>
                      </a:r>
                      <a:r>
                        <a:rPr kumimoji="1" lang="ja-JP" altLang="en-US" sz="1200"/>
                        <a:t>研修ファシリテーター </a:t>
                      </a:r>
                      <a:r>
                        <a:rPr kumimoji="1" lang="en-US" altLang="ja-JP" sz="1200"/>
                        <a:t>/ </a:t>
                      </a:r>
                      <a:br>
                        <a:rPr kumimoji="1" lang="en-US" altLang="ja-JP" sz="1200"/>
                      </a:br>
                      <a:r>
                        <a:rPr kumimoji="1" lang="ja-JP" altLang="en-US" sz="1200"/>
                        <a:t>キャリアコンサルティングトレーニング </a:t>
                      </a:r>
                      <a:r>
                        <a:rPr kumimoji="1" lang="en-US" altLang="ja-JP" sz="1200"/>
                        <a:t>/ </a:t>
                      </a:r>
                      <a:r>
                        <a:rPr kumimoji="1" lang="ja-JP" altLang="en-US" sz="1200"/>
                        <a:t>プロジェクトマネージャー研修 </a:t>
                      </a:r>
                      <a:r>
                        <a:rPr kumimoji="1" lang="en-US" altLang="ja-JP" sz="1200"/>
                        <a:t>etc...</a:t>
                      </a:r>
                    </a:p>
                  </a:txBody>
                  <a:tcPr anchor="ctr">
                    <a:lnB w="1905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2253636827"/>
                  </a:ext>
                </a:extLst>
              </a:tr>
            </a:tbl>
          </a:graphicData>
        </a:graphic>
      </p:graphicFrame>
      <p:grpSp>
        <p:nvGrpSpPr>
          <p:cNvPr id="22" name="グループ化 21">
            <a:extLst>
              <a:ext uri="{FF2B5EF4-FFF2-40B4-BE49-F238E27FC236}">
                <a16:creationId xmlns:a16="http://schemas.microsoft.com/office/drawing/2014/main" id="{953BCE72-AB0F-CFA6-FCF9-A8F09E30C3EB}"/>
              </a:ext>
            </a:extLst>
          </p:cNvPr>
          <p:cNvGrpSpPr/>
          <p:nvPr/>
        </p:nvGrpSpPr>
        <p:grpSpPr>
          <a:xfrm>
            <a:off x="838197" y="5413540"/>
            <a:ext cx="1318262" cy="617024"/>
            <a:chOff x="838197" y="5413540"/>
            <a:chExt cx="1318262" cy="617024"/>
          </a:xfrm>
        </p:grpSpPr>
        <p:sp>
          <p:nvSpPr>
            <p:cNvPr id="9" name="正方形/長方形 8">
              <a:extLst>
                <a:ext uri="{FF2B5EF4-FFF2-40B4-BE49-F238E27FC236}">
                  <a16:creationId xmlns:a16="http://schemas.microsoft.com/office/drawing/2014/main" id="{6DF33158-0F36-620B-B035-CAF964428AA4}"/>
                </a:ext>
              </a:extLst>
            </p:cNvPr>
            <p:cNvSpPr/>
            <p:nvPr/>
          </p:nvSpPr>
          <p:spPr>
            <a:xfrm>
              <a:off x="838198" y="5418564"/>
              <a:ext cx="1318261" cy="612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descr="会議室でワインを飲んでいる男性&#10;&#10;低い精度で自動的に生成された説明">
              <a:extLst>
                <a:ext uri="{FF2B5EF4-FFF2-40B4-BE49-F238E27FC236}">
                  <a16:creationId xmlns:a16="http://schemas.microsoft.com/office/drawing/2014/main" id="{B27307C2-BC63-1618-9AE4-D2E6151103B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38197" y="5413540"/>
              <a:ext cx="1318261" cy="613665"/>
            </a:xfrm>
            <a:prstGeom prst="snip2DiagRect">
              <a:avLst/>
            </a:prstGeom>
            <a:ln w="6350">
              <a:solidFill>
                <a:schemeClr val="accent1"/>
              </a:solidFill>
            </a:ln>
          </p:spPr>
        </p:pic>
      </p:grpSp>
    </p:spTree>
    <p:extLst>
      <p:ext uri="{BB962C8B-B14F-4D97-AF65-F5344CB8AC3E}">
        <p14:creationId xmlns:p14="http://schemas.microsoft.com/office/powerpoint/2010/main" val="1438021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FC5BD5-8EFB-2A7B-EED3-A3E8587C223B}"/>
              </a:ext>
            </a:extLst>
          </p:cNvPr>
          <p:cNvSpPr>
            <a:spLocks noGrp="1"/>
          </p:cNvSpPr>
          <p:nvPr>
            <p:ph type="title"/>
          </p:nvPr>
        </p:nvSpPr>
        <p:spPr/>
        <p:txBody>
          <a:bodyPr/>
          <a:lstStyle/>
          <a:p>
            <a:r>
              <a:rPr kumimoji="1" lang="ja-JP" altLang="en-US" dirty="0"/>
              <a:t>選べる</a:t>
            </a:r>
            <a:r>
              <a:rPr kumimoji="1" lang="ja-JP" altLang="en-US" dirty="0">
                <a:solidFill>
                  <a:schemeClr val="accent1"/>
                </a:solidFill>
              </a:rPr>
              <a:t>研修方法</a:t>
            </a:r>
          </a:p>
        </p:txBody>
      </p:sp>
      <p:sp>
        <p:nvSpPr>
          <p:cNvPr id="3" name="フッター プレースホルダー 2">
            <a:extLst>
              <a:ext uri="{FF2B5EF4-FFF2-40B4-BE49-F238E27FC236}">
                <a16:creationId xmlns:a16="http://schemas.microsoft.com/office/drawing/2014/main" id="{C7B28A7B-63CF-5DF8-E111-3E2A1F017BE5}"/>
              </a:ext>
            </a:extLst>
          </p:cNvPr>
          <p:cNvSpPr>
            <a:spLocks noGrp="1"/>
          </p:cNvSpPr>
          <p:nvPr>
            <p:ph type="ftr" sz="quarter" idx="10"/>
          </p:nvPr>
        </p:nvSpPr>
        <p:spPr/>
        <p:txBody>
          <a:bodyPr/>
          <a:lstStyle/>
          <a:p>
            <a:r>
              <a:rPr lang="en-US" altLang="ja-JP"/>
              <a:t>© PC Assist. All Rights Reserved.</a:t>
            </a:r>
            <a:endParaRPr kumimoji="1" lang="ja-JP" altLang="en-US" dirty="0"/>
          </a:p>
        </p:txBody>
      </p:sp>
      <p:sp>
        <p:nvSpPr>
          <p:cNvPr id="4" name="スライド番号プレースホルダー 3">
            <a:extLst>
              <a:ext uri="{FF2B5EF4-FFF2-40B4-BE49-F238E27FC236}">
                <a16:creationId xmlns:a16="http://schemas.microsoft.com/office/drawing/2014/main" id="{5931B6BC-0680-3B0E-2A2E-6B56605E4C88}"/>
              </a:ext>
            </a:extLst>
          </p:cNvPr>
          <p:cNvSpPr>
            <a:spLocks noGrp="1"/>
          </p:cNvSpPr>
          <p:nvPr>
            <p:ph type="sldNum" sz="quarter" idx="11"/>
          </p:nvPr>
        </p:nvSpPr>
        <p:spPr/>
        <p:txBody>
          <a:bodyPr/>
          <a:lstStyle/>
          <a:p>
            <a:fld id="{3B1C3366-121C-49D0-A3A8-72FC94AD02ED}" type="slidenum">
              <a:rPr kumimoji="1" lang="ja-JP" altLang="en-US" smtClean="0"/>
              <a:t>6</a:t>
            </a:fld>
            <a:endParaRPr kumimoji="1" lang="ja-JP" altLang="en-US"/>
          </a:p>
        </p:txBody>
      </p:sp>
      <p:sp>
        <p:nvSpPr>
          <p:cNvPr id="5" name="テキスト ボックス 4">
            <a:extLst>
              <a:ext uri="{FF2B5EF4-FFF2-40B4-BE49-F238E27FC236}">
                <a16:creationId xmlns:a16="http://schemas.microsoft.com/office/drawing/2014/main" id="{5A6179D6-321D-CAA6-EA8C-8407D2B545BE}"/>
              </a:ext>
            </a:extLst>
          </p:cNvPr>
          <p:cNvSpPr txBox="1"/>
          <p:nvPr/>
        </p:nvSpPr>
        <p:spPr>
          <a:xfrm>
            <a:off x="838201" y="1516728"/>
            <a:ext cx="2068809" cy="517065"/>
          </a:xfrm>
          <a:prstGeom prst="rect">
            <a:avLst/>
          </a:prstGeom>
          <a:noFill/>
        </p:spPr>
        <p:txBody>
          <a:bodyPr wrap="square" rtlCol="0">
            <a:spAutoFit/>
          </a:bodyPr>
          <a:lstStyle/>
          <a:p>
            <a:pPr>
              <a:lnSpc>
                <a:spcPct val="120000"/>
              </a:lnSpc>
            </a:pPr>
            <a:r>
              <a:rPr kumimoji="1" lang="ja-JP" altLang="en-US" sz="2400" b="1" dirty="0"/>
              <a:t>個人レッスン</a:t>
            </a:r>
            <a:endParaRPr kumimoji="1" lang="en-US" altLang="ja-JP" sz="2400" b="1" dirty="0">
              <a:solidFill>
                <a:schemeClr val="accent1"/>
              </a:solidFill>
            </a:endParaRPr>
          </a:p>
        </p:txBody>
      </p:sp>
      <p:sp>
        <p:nvSpPr>
          <p:cNvPr id="6" name="テキスト ボックス 5">
            <a:extLst>
              <a:ext uri="{FF2B5EF4-FFF2-40B4-BE49-F238E27FC236}">
                <a16:creationId xmlns:a16="http://schemas.microsoft.com/office/drawing/2014/main" id="{81010192-DDC7-D53B-88F8-4E6C66A622F0}"/>
              </a:ext>
            </a:extLst>
          </p:cNvPr>
          <p:cNvSpPr txBox="1"/>
          <p:nvPr/>
        </p:nvSpPr>
        <p:spPr>
          <a:xfrm>
            <a:off x="838200" y="4072358"/>
            <a:ext cx="3110345" cy="517065"/>
          </a:xfrm>
          <a:prstGeom prst="rect">
            <a:avLst/>
          </a:prstGeom>
          <a:noFill/>
        </p:spPr>
        <p:txBody>
          <a:bodyPr wrap="square" rtlCol="0">
            <a:spAutoFit/>
          </a:bodyPr>
          <a:lstStyle/>
          <a:p>
            <a:pPr>
              <a:lnSpc>
                <a:spcPct val="120000"/>
              </a:lnSpc>
            </a:pPr>
            <a:r>
              <a:rPr kumimoji="1" lang="ja-JP" altLang="en-US" sz="2400" b="1" dirty="0"/>
              <a:t>集合研修・講師派遣</a:t>
            </a:r>
            <a:endParaRPr kumimoji="1" lang="en-US" altLang="ja-JP" sz="2400" b="1" dirty="0">
              <a:solidFill>
                <a:schemeClr val="accent1"/>
              </a:solidFill>
            </a:endParaRPr>
          </a:p>
        </p:txBody>
      </p:sp>
      <p:sp>
        <p:nvSpPr>
          <p:cNvPr id="7" name="テキスト ボックス 6">
            <a:extLst>
              <a:ext uri="{FF2B5EF4-FFF2-40B4-BE49-F238E27FC236}">
                <a16:creationId xmlns:a16="http://schemas.microsoft.com/office/drawing/2014/main" id="{8D8A46A5-AF44-DA65-EB30-289B9C66CDDE}"/>
              </a:ext>
            </a:extLst>
          </p:cNvPr>
          <p:cNvSpPr txBox="1"/>
          <p:nvPr/>
        </p:nvSpPr>
        <p:spPr>
          <a:xfrm>
            <a:off x="838199" y="1283516"/>
            <a:ext cx="3366478" cy="307777"/>
          </a:xfrm>
          <a:prstGeom prst="rect">
            <a:avLst/>
          </a:prstGeom>
          <a:noFill/>
        </p:spPr>
        <p:txBody>
          <a:bodyPr wrap="square" rtlCol="0">
            <a:spAutoFit/>
          </a:bodyPr>
          <a:lstStyle/>
          <a:p>
            <a:r>
              <a:rPr lang="en-US" altLang="ja-JP" sz="1400" dirty="0"/>
              <a:t>1</a:t>
            </a:r>
            <a:r>
              <a:rPr lang="ja-JP" altLang="en-US" sz="1400" dirty="0"/>
              <a:t>人からでも随時実施、研修可能</a:t>
            </a:r>
            <a:endParaRPr kumimoji="1" lang="ja-JP" altLang="en-US" sz="1400" dirty="0"/>
          </a:p>
        </p:txBody>
      </p:sp>
      <p:sp>
        <p:nvSpPr>
          <p:cNvPr id="8" name="テキスト ボックス 7">
            <a:extLst>
              <a:ext uri="{FF2B5EF4-FFF2-40B4-BE49-F238E27FC236}">
                <a16:creationId xmlns:a16="http://schemas.microsoft.com/office/drawing/2014/main" id="{B116E0E2-9841-521C-862D-70F0F822C66D}"/>
              </a:ext>
            </a:extLst>
          </p:cNvPr>
          <p:cNvSpPr txBox="1"/>
          <p:nvPr/>
        </p:nvSpPr>
        <p:spPr>
          <a:xfrm>
            <a:off x="838199" y="3839146"/>
            <a:ext cx="4282831" cy="307777"/>
          </a:xfrm>
          <a:prstGeom prst="rect">
            <a:avLst/>
          </a:prstGeom>
          <a:noFill/>
        </p:spPr>
        <p:txBody>
          <a:bodyPr wrap="square" rtlCol="0">
            <a:spAutoFit/>
          </a:bodyPr>
          <a:lstStyle/>
          <a:p>
            <a:r>
              <a:rPr lang="ja-JP" altLang="en-US" sz="1400" dirty="0"/>
              <a:t>カスタマイズ可能、貴社のご要望にお応えします</a:t>
            </a:r>
            <a:endParaRPr kumimoji="1" lang="ja-JP" altLang="en-US" sz="1400" dirty="0"/>
          </a:p>
        </p:txBody>
      </p:sp>
      <p:cxnSp>
        <p:nvCxnSpPr>
          <p:cNvPr id="12" name="直線コネクタ 11">
            <a:extLst>
              <a:ext uri="{FF2B5EF4-FFF2-40B4-BE49-F238E27FC236}">
                <a16:creationId xmlns:a16="http://schemas.microsoft.com/office/drawing/2014/main" id="{0BC1857F-AAE0-8891-7ED3-49F25E177BD6}"/>
              </a:ext>
            </a:extLst>
          </p:cNvPr>
          <p:cNvCxnSpPr/>
          <p:nvPr/>
        </p:nvCxnSpPr>
        <p:spPr>
          <a:xfrm>
            <a:off x="924169" y="3696677"/>
            <a:ext cx="10486293"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D84950EC-5586-562C-4A8D-844DF3CAAB9C}"/>
              </a:ext>
            </a:extLst>
          </p:cNvPr>
          <p:cNvSpPr txBox="1"/>
          <p:nvPr/>
        </p:nvSpPr>
        <p:spPr>
          <a:xfrm>
            <a:off x="3443653" y="2043550"/>
            <a:ext cx="4022970" cy="1538883"/>
          </a:xfrm>
          <a:prstGeom prst="rect">
            <a:avLst/>
          </a:prstGeom>
          <a:noFill/>
        </p:spPr>
        <p:txBody>
          <a:bodyPr wrap="square" rtlCol="0">
            <a:spAutoFit/>
          </a:bodyPr>
          <a:lstStyle/>
          <a:p>
            <a:pPr marL="182563" indent="-182563">
              <a:spcAft>
                <a:spcPts val="600"/>
              </a:spcAft>
              <a:buFont typeface="Wingdings" panose="05000000000000000000" pitchFamily="2" charset="2"/>
              <a:buChar char="n"/>
            </a:pPr>
            <a:r>
              <a:rPr lang="ja-JP" altLang="en-US" sz="1400" dirty="0"/>
              <a:t>少人数制の個人レッスンで</a:t>
            </a:r>
            <a:br>
              <a:rPr lang="en-US" altLang="ja-JP" sz="1400" dirty="0"/>
            </a:br>
            <a:r>
              <a:rPr lang="ja-JP" altLang="en-US" sz="1400" dirty="0"/>
              <a:t>一人ひとりに合わせたきめ細やかな指導</a:t>
            </a:r>
            <a:endParaRPr lang="en-US" altLang="ja-JP" sz="1400" dirty="0"/>
          </a:p>
          <a:p>
            <a:pPr marL="182563" indent="-182563">
              <a:spcAft>
                <a:spcPts val="600"/>
              </a:spcAft>
              <a:buFont typeface="Wingdings" panose="05000000000000000000" pitchFamily="2" charset="2"/>
              <a:buChar char="n"/>
            </a:pPr>
            <a:r>
              <a:rPr lang="en-US" altLang="ja-JP" sz="1400" dirty="0"/>
              <a:t>1</a:t>
            </a:r>
            <a:r>
              <a:rPr lang="ja-JP" altLang="en-US" sz="1400" dirty="0"/>
              <a:t>名から随時スタート可能、</a:t>
            </a:r>
            <a:br>
              <a:rPr lang="en-US" altLang="ja-JP" sz="1400" dirty="0"/>
            </a:br>
            <a:r>
              <a:rPr lang="ja-JP" altLang="en-US" sz="1400" dirty="0"/>
              <a:t>仕事の都合に合わせて受講予約もできる</a:t>
            </a:r>
            <a:endParaRPr lang="en-US" altLang="ja-JP" sz="1400" dirty="0"/>
          </a:p>
          <a:p>
            <a:pPr marL="182563" indent="-182563">
              <a:spcAft>
                <a:spcPts val="600"/>
              </a:spcAft>
              <a:buFont typeface="Wingdings" panose="05000000000000000000" pitchFamily="2" charset="2"/>
              <a:buChar char="n"/>
            </a:pPr>
            <a:r>
              <a:rPr lang="ja-JP" altLang="en-US" sz="1400" dirty="0"/>
              <a:t>パソコンやソフトの準備も不要、</a:t>
            </a:r>
            <a:br>
              <a:rPr lang="en-US" altLang="ja-JP" sz="1400" dirty="0"/>
            </a:br>
            <a:r>
              <a:rPr lang="ja-JP" altLang="en-US" sz="1400" dirty="0"/>
              <a:t>レッスンに必要な環境はすべて弊社でご用意</a:t>
            </a:r>
            <a:endParaRPr lang="en-US" altLang="ja-JP" sz="1400" dirty="0"/>
          </a:p>
        </p:txBody>
      </p:sp>
      <p:sp>
        <p:nvSpPr>
          <p:cNvPr id="14" name="テキスト ボックス 13">
            <a:extLst>
              <a:ext uri="{FF2B5EF4-FFF2-40B4-BE49-F238E27FC236}">
                <a16:creationId xmlns:a16="http://schemas.microsoft.com/office/drawing/2014/main" id="{648914BA-3852-56B6-9049-5B34DEAC7278}"/>
              </a:ext>
            </a:extLst>
          </p:cNvPr>
          <p:cNvSpPr txBox="1"/>
          <p:nvPr/>
        </p:nvSpPr>
        <p:spPr>
          <a:xfrm>
            <a:off x="3443653" y="4579918"/>
            <a:ext cx="4022970" cy="1538883"/>
          </a:xfrm>
          <a:prstGeom prst="rect">
            <a:avLst/>
          </a:prstGeom>
          <a:noFill/>
        </p:spPr>
        <p:txBody>
          <a:bodyPr wrap="square" rtlCol="0">
            <a:spAutoFit/>
          </a:bodyPr>
          <a:lstStyle/>
          <a:p>
            <a:pPr marL="182563" indent="-182563">
              <a:spcAft>
                <a:spcPts val="600"/>
              </a:spcAft>
              <a:buFont typeface="Wingdings" panose="05000000000000000000" pitchFamily="2" charset="2"/>
              <a:buChar char="n"/>
            </a:pPr>
            <a:r>
              <a:rPr lang="ja-JP" altLang="en-US" sz="1400" dirty="0"/>
              <a:t>全国どこでも講師を派遣、</a:t>
            </a:r>
            <a:br>
              <a:rPr lang="en-US" altLang="ja-JP" sz="1400" dirty="0"/>
            </a:br>
            <a:r>
              <a:rPr lang="ja-JP" altLang="en-US" sz="1400" dirty="0"/>
              <a:t>オンラインでの研修実施も可能</a:t>
            </a:r>
            <a:endParaRPr lang="en-US" altLang="ja-JP" sz="1400" dirty="0"/>
          </a:p>
          <a:p>
            <a:pPr marL="182563" indent="-182563">
              <a:spcAft>
                <a:spcPts val="600"/>
              </a:spcAft>
              <a:buFont typeface="Wingdings" panose="05000000000000000000" pitchFamily="2" charset="2"/>
              <a:buChar char="n"/>
            </a:pPr>
            <a:r>
              <a:rPr lang="ja-JP" altLang="en-US" sz="1400" dirty="0"/>
              <a:t>ご要望に応じて講座をアレンジ、</a:t>
            </a:r>
            <a:br>
              <a:rPr lang="en-US" altLang="ja-JP" sz="1400" dirty="0"/>
            </a:br>
            <a:r>
              <a:rPr lang="ja-JP" altLang="en-US" sz="1400" dirty="0"/>
              <a:t>貴社オリジナルのカリキュラムにも対応</a:t>
            </a:r>
            <a:endParaRPr lang="en-US" altLang="ja-JP" sz="1400" dirty="0"/>
          </a:p>
          <a:p>
            <a:pPr marL="182563" indent="-182563">
              <a:spcAft>
                <a:spcPts val="600"/>
              </a:spcAft>
              <a:buFont typeface="Wingdings" panose="05000000000000000000" pitchFamily="2" charset="2"/>
              <a:buChar char="n"/>
            </a:pPr>
            <a:r>
              <a:rPr lang="ja-JP" altLang="en-US" sz="1400" dirty="0"/>
              <a:t>パソコンやソフトの準備も不要、</a:t>
            </a:r>
            <a:br>
              <a:rPr lang="en-US" altLang="ja-JP" sz="1400" dirty="0"/>
            </a:br>
            <a:r>
              <a:rPr lang="ja-JP" altLang="en-US" sz="1400" dirty="0"/>
              <a:t>レッスンに必要な環境は弊社でご用意も可能</a:t>
            </a:r>
            <a:endParaRPr lang="en-US" altLang="ja-JP" sz="1400" dirty="0"/>
          </a:p>
        </p:txBody>
      </p:sp>
      <p:sp>
        <p:nvSpPr>
          <p:cNvPr id="15" name="正方形/長方形 14">
            <a:extLst>
              <a:ext uri="{FF2B5EF4-FFF2-40B4-BE49-F238E27FC236}">
                <a16:creationId xmlns:a16="http://schemas.microsoft.com/office/drawing/2014/main" id="{7D9A6C92-CDF2-E439-F609-7C182E44502E}"/>
              </a:ext>
            </a:extLst>
          </p:cNvPr>
          <p:cNvSpPr/>
          <p:nvPr/>
        </p:nvSpPr>
        <p:spPr>
          <a:xfrm>
            <a:off x="7588738" y="2074810"/>
            <a:ext cx="3821724" cy="1436480"/>
          </a:xfrm>
          <a:prstGeom prst="rect">
            <a:avLst/>
          </a:prstGeom>
          <a:solidFill>
            <a:schemeClr val="bg1">
              <a:lumMod val="95000"/>
            </a:schemeClr>
          </a:solidFill>
          <a:ln w="6350">
            <a:solidFill>
              <a:schemeClr val="accent1"/>
            </a:solidFill>
          </a:ln>
        </p:spPr>
        <p:style>
          <a:lnRef idx="2">
            <a:schemeClr val="accent1"/>
          </a:lnRef>
          <a:fillRef idx="1">
            <a:schemeClr val="lt1"/>
          </a:fillRef>
          <a:effectRef idx="0">
            <a:schemeClr val="accent1"/>
          </a:effectRef>
          <a:fontRef idx="minor">
            <a:schemeClr val="dk1"/>
          </a:fontRef>
        </p:style>
        <p:txBody>
          <a:bodyPr lIns="144000" tIns="0" rIns="144000" bIns="0" rtlCol="0" anchor="ctr"/>
          <a:lstStyle/>
          <a:p>
            <a:pPr>
              <a:spcAft>
                <a:spcPts val="600"/>
              </a:spcAft>
            </a:pPr>
            <a:r>
              <a:rPr kumimoji="1" lang="ja-JP" altLang="en-US" sz="1400" b="1" dirty="0">
                <a:solidFill>
                  <a:schemeClr val="accent1"/>
                </a:solidFill>
              </a:rPr>
              <a:t>こんなときは</a:t>
            </a:r>
            <a:r>
              <a:rPr kumimoji="1" lang="ja-JP" altLang="en-US" sz="1400" dirty="0">
                <a:solidFill>
                  <a:schemeClr val="accent1"/>
                </a:solidFill>
              </a:rPr>
              <a:t>「</a:t>
            </a:r>
            <a:r>
              <a:rPr kumimoji="1" lang="ja-JP" altLang="en-US" sz="1400" b="1" dirty="0">
                <a:solidFill>
                  <a:schemeClr val="accent1"/>
                </a:solidFill>
              </a:rPr>
              <a:t>個人レッスン</a:t>
            </a:r>
            <a:r>
              <a:rPr kumimoji="1" lang="ja-JP" altLang="en-US" sz="1400" dirty="0">
                <a:solidFill>
                  <a:schemeClr val="accent1"/>
                </a:solidFill>
              </a:rPr>
              <a:t>」</a:t>
            </a:r>
            <a:r>
              <a:rPr kumimoji="1" lang="ja-JP" altLang="en-US" sz="1400" b="1" dirty="0">
                <a:solidFill>
                  <a:schemeClr val="accent1"/>
                </a:solidFill>
              </a:rPr>
              <a:t>がおすすめ</a:t>
            </a:r>
            <a:endParaRPr kumimoji="1" lang="en-US" altLang="ja-JP" sz="1400" b="1" dirty="0">
              <a:solidFill>
                <a:schemeClr val="accent1"/>
              </a:solidFill>
            </a:endParaRPr>
          </a:p>
          <a:p>
            <a:pPr algn="just">
              <a:lnSpc>
                <a:spcPct val="110000"/>
              </a:lnSpc>
            </a:pPr>
            <a:r>
              <a:rPr lang="ja-JP" altLang="en-US" sz="1300" dirty="0"/>
              <a:t>受講者のスキルにバラつきがある場合や習得させたいものが人によって異なる、決まった日時に集まることができない場合におすすめ。</a:t>
            </a:r>
            <a:endParaRPr lang="en-US" altLang="ja-JP" sz="1300" dirty="0"/>
          </a:p>
          <a:p>
            <a:pPr algn="just">
              <a:lnSpc>
                <a:spcPct val="110000"/>
              </a:lnSpc>
            </a:pPr>
            <a:r>
              <a:rPr kumimoji="1" lang="ja-JP" altLang="en-US" sz="1300" b="1" dirty="0"/>
              <a:t>内定者研修・中途採用者研修など</a:t>
            </a:r>
            <a:r>
              <a:rPr kumimoji="1" lang="en-US" altLang="ja-JP" sz="1300" b="1" dirty="0"/>
              <a:t>…</a:t>
            </a:r>
            <a:endParaRPr kumimoji="1" lang="ja-JP" altLang="en-US" sz="1300" b="1" dirty="0"/>
          </a:p>
        </p:txBody>
      </p:sp>
      <p:sp>
        <p:nvSpPr>
          <p:cNvPr id="18" name="正方形/長方形 17">
            <a:extLst>
              <a:ext uri="{FF2B5EF4-FFF2-40B4-BE49-F238E27FC236}">
                <a16:creationId xmlns:a16="http://schemas.microsoft.com/office/drawing/2014/main" id="{28DB2871-DBA9-5A10-15A4-3D0F4DC09952}"/>
              </a:ext>
            </a:extLst>
          </p:cNvPr>
          <p:cNvSpPr/>
          <p:nvPr/>
        </p:nvSpPr>
        <p:spPr>
          <a:xfrm>
            <a:off x="7588738" y="4630440"/>
            <a:ext cx="3821724" cy="1436480"/>
          </a:xfrm>
          <a:prstGeom prst="rect">
            <a:avLst/>
          </a:prstGeom>
          <a:solidFill>
            <a:schemeClr val="bg1">
              <a:lumMod val="95000"/>
            </a:schemeClr>
          </a:solidFill>
          <a:ln w="6350">
            <a:solidFill>
              <a:schemeClr val="accent1"/>
            </a:solidFill>
          </a:ln>
        </p:spPr>
        <p:style>
          <a:lnRef idx="2">
            <a:schemeClr val="accent1"/>
          </a:lnRef>
          <a:fillRef idx="1">
            <a:schemeClr val="lt1"/>
          </a:fillRef>
          <a:effectRef idx="0">
            <a:schemeClr val="accent1"/>
          </a:effectRef>
          <a:fontRef idx="minor">
            <a:schemeClr val="dk1"/>
          </a:fontRef>
        </p:style>
        <p:txBody>
          <a:bodyPr lIns="144000" tIns="0" rIns="144000" bIns="0" rtlCol="0" anchor="ctr"/>
          <a:lstStyle/>
          <a:p>
            <a:pPr>
              <a:spcAft>
                <a:spcPts val="600"/>
              </a:spcAft>
            </a:pPr>
            <a:r>
              <a:rPr kumimoji="1" lang="ja-JP" altLang="en-US" sz="1400" b="1" dirty="0">
                <a:solidFill>
                  <a:schemeClr val="accent1"/>
                </a:solidFill>
              </a:rPr>
              <a:t>こんなときは</a:t>
            </a:r>
            <a:r>
              <a:rPr kumimoji="1" lang="ja-JP" altLang="en-US" sz="1400" dirty="0">
                <a:solidFill>
                  <a:schemeClr val="accent1"/>
                </a:solidFill>
              </a:rPr>
              <a:t>「</a:t>
            </a:r>
            <a:r>
              <a:rPr kumimoji="1" lang="ja-JP" altLang="en-US" sz="1400" b="1" dirty="0">
                <a:solidFill>
                  <a:schemeClr val="accent1"/>
                </a:solidFill>
              </a:rPr>
              <a:t>集合研修</a:t>
            </a:r>
            <a:r>
              <a:rPr kumimoji="1" lang="ja-JP" altLang="en-US" sz="1400" dirty="0">
                <a:solidFill>
                  <a:schemeClr val="accent1"/>
                </a:solidFill>
              </a:rPr>
              <a:t>」</a:t>
            </a:r>
            <a:r>
              <a:rPr kumimoji="1" lang="ja-JP" altLang="en-US" sz="1400" b="1" dirty="0">
                <a:solidFill>
                  <a:schemeClr val="accent1"/>
                </a:solidFill>
              </a:rPr>
              <a:t>がおすすめ</a:t>
            </a:r>
            <a:endParaRPr kumimoji="1" lang="en-US" altLang="ja-JP" sz="1400" b="1" dirty="0">
              <a:solidFill>
                <a:schemeClr val="accent1"/>
              </a:solidFill>
            </a:endParaRPr>
          </a:p>
          <a:p>
            <a:pPr algn="just">
              <a:lnSpc>
                <a:spcPct val="110000"/>
              </a:lnSpc>
            </a:pPr>
            <a:r>
              <a:rPr lang="ja-JP" altLang="en-US" sz="1300" dirty="0"/>
              <a:t>同時期、同レベルの受講者が集まる大規模な研修やカリキュラム内容のカスタマイズが必要な研修におすすめ。</a:t>
            </a:r>
            <a:endParaRPr lang="en-US" altLang="ja-JP" sz="1300" dirty="0"/>
          </a:p>
          <a:p>
            <a:pPr algn="just">
              <a:lnSpc>
                <a:spcPct val="110000"/>
              </a:lnSpc>
            </a:pPr>
            <a:r>
              <a:rPr lang="ja-JP" altLang="en-US" sz="1300" b="1" dirty="0"/>
              <a:t>新入社員研修・部署内研修など</a:t>
            </a:r>
            <a:r>
              <a:rPr lang="en-US" altLang="ja-JP" sz="1300" b="1" dirty="0"/>
              <a:t>…</a:t>
            </a:r>
            <a:endParaRPr kumimoji="1" lang="ja-JP" altLang="en-US" sz="1300" b="1" dirty="0"/>
          </a:p>
        </p:txBody>
      </p:sp>
      <p:grpSp>
        <p:nvGrpSpPr>
          <p:cNvPr id="31" name="グループ化 30">
            <a:extLst>
              <a:ext uri="{FF2B5EF4-FFF2-40B4-BE49-F238E27FC236}">
                <a16:creationId xmlns:a16="http://schemas.microsoft.com/office/drawing/2014/main" id="{E55DA7A1-776A-9654-B061-8B49EA577191}"/>
              </a:ext>
            </a:extLst>
          </p:cNvPr>
          <p:cNvGrpSpPr/>
          <p:nvPr/>
        </p:nvGrpSpPr>
        <p:grpSpPr>
          <a:xfrm>
            <a:off x="948292" y="4622706"/>
            <a:ext cx="2376000" cy="1441889"/>
            <a:chOff x="948292" y="4622706"/>
            <a:chExt cx="2376000" cy="1441889"/>
          </a:xfrm>
        </p:grpSpPr>
        <p:sp>
          <p:nvSpPr>
            <p:cNvPr id="28" name="正方形/長方形 27">
              <a:extLst>
                <a:ext uri="{FF2B5EF4-FFF2-40B4-BE49-F238E27FC236}">
                  <a16:creationId xmlns:a16="http://schemas.microsoft.com/office/drawing/2014/main" id="{AE9697C6-DAF8-480D-FC20-842A4DC25602}"/>
                </a:ext>
              </a:extLst>
            </p:cNvPr>
            <p:cNvSpPr/>
            <p:nvPr/>
          </p:nvSpPr>
          <p:spPr>
            <a:xfrm>
              <a:off x="948292" y="4623650"/>
              <a:ext cx="2376000" cy="14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descr="会議室でパソコンをする男性&#10;&#10;自動的に生成された説明">
              <a:extLst>
                <a:ext uri="{FF2B5EF4-FFF2-40B4-BE49-F238E27FC236}">
                  <a16:creationId xmlns:a16="http://schemas.microsoft.com/office/drawing/2014/main" id="{3DE7CC73-F41B-D691-1026-53F8EB3D4B5F}"/>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16000"/>
                      </a14:imgEffect>
                      <a14:imgEffect>
                        <a14:brightnessContrast bright="3000" contrast="-10000"/>
                      </a14:imgEffect>
                    </a14:imgLayer>
                  </a14:imgProps>
                </a:ext>
                <a:ext uri="{28A0092B-C50C-407E-A947-70E740481C1C}">
                  <a14:useLocalDpi xmlns:a14="http://schemas.microsoft.com/office/drawing/2010/main"/>
                </a:ext>
              </a:extLst>
            </a:blip>
            <a:srcRect/>
            <a:stretch/>
          </p:blipFill>
          <p:spPr>
            <a:xfrm>
              <a:off x="951892" y="4622706"/>
              <a:ext cx="2368800" cy="1441889"/>
            </a:xfrm>
            <a:prstGeom prst="snip2DiagRect">
              <a:avLst/>
            </a:prstGeom>
            <a:ln w="6350">
              <a:solidFill>
                <a:schemeClr val="accent1"/>
              </a:solidFill>
            </a:ln>
          </p:spPr>
        </p:pic>
      </p:grpSp>
      <p:grpSp>
        <p:nvGrpSpPr>
          <p:cNvPr id="30" name="グループ化 29">
            <a:extLst>
              <a:ext uri="{FF2B5EF4-FFF2-40B4-BE49-F238E27FC236}">
                <a16:creationId xmlns:a16="http://schemas.microsoft.com/office/drawing/2014/main" id="{A747A786-D458-70D8-2DA3-C16502EBDB1A}"/>
              </a:ext>
            </a:extLst>
          </p:cNvPr>
          <p:cNvGrpSpPr/>
          <p:nvPr/>
        </p:nvGrpSpPr>
        <p:grpSpPr>
          <a:xfrm>
            <a:off x="948820" y="2082929"/>
            <a:ext cx="2376000" cy="1440000"/>
            <a:chOff x="948820" y="2082929"/>
            <a:chExt cx="2376000" cy="1440000"/>
          </a:xfrm>
        </p:grpSpPr>
        <p:sp>
          <p:nvSpPr>
            <p:cNvPr id="27" name="正方形/長方形 26">
              <a:extLst>
                <a:ext uri="{FF2B5EF4-FFF2-40B4-BE49-F238E27FC236}">
                  <a16:creationId xmlns:a16="http://schemas.microsoft.com/office/drawing/2014/main" id="{CFCAB647-BAD1-84E9-FFA3-2E00C0137645}"/>
                </a:ext>
              </a:extLst>
            </p:cNvPr>
            <p:cNvSpPr/>
            <p:nvPr/>
          </p:nvSpPr>
          <p:spPr>
            <a:xfrm>
              <a:off x="948820" y="2082929"/>
              <a:ext cx="2376000" cy="14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descr="人, 建物, 屋内, テーブル が含まれている画像&#10;&#10;自動的に生成された説明">
              <a:extLst>
                <a:ext uri="{FF2B5EF4-FFF2-40B4-BE49-F238E27FC236}">
                  <a16:creationId xmlns:a16="http://schemas.microsoft.com/office/drawing/2014/main" id="{822E35DF-F6E8-A218-F43F-CC75359F92C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52789" y="2084690"/>
              <a:ext cx="2368062" cy="1436478"/>
            </a:xfrm>
            <a:prstGeom prst="snip2DiagRect">
              <a:avLst/>
            </a:prstGeom>
            <a:ln w="6350">
              <a:solidFill>
                <a:schemeClr val="accent1"/>
              </a:solidFill>
            </a:ln>
          </p:spPr>
        </p:pic>
      </p:grpSp>
      <p:sp>
        <p:nvSpPr>
          <p:cNvPr id="32" name="四角形: 角を丸くする 31">
            <a:extLst>
              <a:ext uri="{FF2B5EF4-FFF2-40B4-BE49-F238E27FC236}">
                <a16:creationId xmlns:a16="http://schemas.microsoft.com/office/drawing/2014/main" id="{EC097112-C03B-39AB-6760-987394A11F8A}"/>
              </a:ext>
            </a:extLst>
          </p:cNvPr>
          <p:cNvSpPr/>
          <p:nvPr/>
        </p:nvSpPr>
        <p:spPr>
          <a:xfrm>
            <a:off x="2907010" y="1631505"/>
            <a:ext cx="2214020" cy="288000"/>
          </a:xfrm>
          <a:prstGeom prst="roundRect">
            <a:avLst>
              <a:gd name="adj" fmla="val 10065"/>
            </a:avLst>
          </a:prstGeom>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400" b="1" dirty="0"/>
              <a:t>通学＆オンライン対応</a:t>
            </a:r>
          </a:p>
        </p:txBody>
      </p:sp>
      <p:sp>
        <p:nvSpPr>
          <p:cNvPr id="33" name="四角形: 角を丸くする 32">
            <a:extLst>
              <a:ext uri="{FF2B5EF4-FFF2-40B4-BE49-F238E27FC236}">
                <a16:creationId xmlns:a16="http://schemas.microsoft.com/office/drawing/2014/main" id="{B582DE71-22BC-3119-CC4C-84F5E26B5BD3}"/>
              </a:ext>
            </a:extLst>
          </p:cNvPr>
          <p:cNvSpPr/>
          <p:nvPr/>
        </p:nvSpPr>
        <p:spPr>
          <a:xfrm>
            <a:off x="3831570" y="4179870"/>
            <a:ext cx="2214020" cy="252000"/>
          </a:xfrm>
          <a:prstGeom prst="roundRect">
            <a:avLst>
              <a:gd name="adj" fmla="val 10065"/>
            </a:avLst>
          </a:prstGeom>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400" b="1" dirty="0"/>
              <a:t>対面＆オンライン対応</a:t>
            </a:r>
          </a:p>
        </p:txBody>
      </p:sp>
    </p:spTree>
    <p:extLst>
      <p:ext uri="{BB962C8B-B14F-4D97-AF65-F5344CB8AC3E}">
        <p14:creationId xmlns:p14="http://schemas.microsoft.com/office/powerpoint/2010/main" val="3741006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屋内, 天井, 人, ノートパソコン が含まれている画像&#10;&#10;自動的に生成された説明">
            <a:extLst>
              <a:ext uri="{FF2B5EF4-FFF2-40B4-BE49-F238E27FC236}">
                <a16:creationId xmlns:a16="http://schemas.microsoft.com/office/drawing/2014/main" id="{65995878-FF4F-F6D9-793E-A117D656B2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73662" y="1098862"/>
            <a:ext cx="3118338" cy="5759138"/>
          </a:xfrm>
          <a:prstGeom prst="rect">
            <a:avLst/>
          </a:prstGeom>
        </p:spPr>
      </p:pic>
      <p:sp>
        <p:nvSpPr>
          <p:cNvPr id="2" name="タイトル 1">
            <a:extLst>
              <a:ext uri="{FF2B5EF4-FFF2-40B4-BE49-F238E27FC236}">
                <a16:creationId xmlns:a16="http://schemas.microsoft.com/office/drawing/2014/main" id="{54F47C31-44A9-D65A-351F-BB706CAD334C}"/>
              </a:ext>
            </a:extLst>
          </p:cNvPr>
          <p:cNvSpPr>
            <a:spLocks noGrp="1"/>
          </p:cNvSpPr>
          <p:nvPr>
            <p:ph type="title"/>
          </p:nvPr>
        </p:nvSpPr>
        <p:spPr/>
        <p:txBody>
          <a:bodyPr/>
          <a:lstStyle/>
          <a:p>
            <a:r>
              <a:rPr kumimoji="1" lang="ja-JP" altLang="en-US" dirty="0"/>
              <a:t>こだわりの「</a:t>
            </a:r>
            <a:r>
              <a:rPr kumimoji="1" lang="ja-JP" altLang="en-US" dirty="0">
                <a:solidFill>
                  <a:schemeClr val="accent1"/>
                </a:solidFill>
              </a:rPr>
              <a:t>個人レッスン</a:t>
            </a:r>
            <a:r>
              <a:rPr kumimoji="1" lang="ja-JP" altLang="en-US" dirty="0"/>
              <a:t>」</a:t>
            </a:r>
          </a:p>
        </p:txBody>
      </p:sp>
      <p:sp>
        <p:nvSpPr>
          <p:cNvPr id="3" name="フッター プレースホルダー 2">
            <a:extLst>
              <a:ext uri="{FF2B5EF4-FFF2-40B4-BE49-F238E27FC236}">
                <a16:creationId xmlns:a16="http://schemas.microsoft.com/office/drawing/2014/main" id="{D01AE7A4-6D39-1AF8-9385-8D18B21A9422}"/>
              </a:ext>
            </a:extLst>
          </p:cNvPr>
          <p:cNvSpPr>
            <a:spLocks noGrp="1"/>
          </p:cNvSpPr>
          <p:nvPr>
            <p:ph type="ftr" sz="quarter" idx="10"/>
          </p:nvPr>
        </p:nvSpPr>
        <p:spPr/>
        <p:txBody>
          <a:bodyPr/>
          <a:lstStyle/>
          <a:p>
            <a:r>
              <a:rPr lang="en-US" altLang="ja-JP"/>
              <a:t>© PC Assist. All Rights Reserved.</a:t>
            </a:r>
            <a:endParaRPr kumimoji="1" lang="ja-JP" altLang="en-US" dirty="0"/>
          </a:p>
        </p:txBody>
      </p:sp>
      <p:sp>
        <p:nvSpPr>
          <p:cNvPr id="4" name="スライド番号プレースホルダー 3">
            <a:extLst>
              <a:ext uri="{FF2B5EF4-FFF2-40B4-BE49-F238E27FC236}">
                <a16:creationId xmlns:a16="http://schemas.microsoft.com/office/drawing/2014/main" id="{E5807508-BB14-6CFC-8C21-506FB502CEC4}"/>
              </a:ext>
            </a:extLst>
          </p:cNvPr>
          <p:cNvSpPr>
            <a:spLocks noGrp="1"/>
          </p:cNvSpPr>
          <p:nvPr>
            <p:ph type="sldNum" sz="quarter" idx="11"/>
          </p:nvPr>
        </p:nvSpPr>
        <p:spPr/>
        <p:txBody>
          <a:bodyPr/>
          <a:lstStyle/>
          <a:p>
            <a:fld id="{3B1C3366-121C-49D0-A3A8-72FC94AD02ED}" type="slidenum">
              <a:rPr kumimoji="1" lang="ja-JP" altLang="en-US" smtClean="0">
                <a:solidFill>
                  <a:schemeClr val="bg1"/>
                </a:solidFill>
              </a:rPr>
              <a:t>7</a:t>
            </a:fld>
            <a:endParaRPr kumimoji="1" lang="ja-JP" altLang="en-US" dirty="0">
              <a:solidFill>
                <a:schemeClr val="bg1"/>
              </a:solidFill>
            </a:endParaRPr>
          </a:p>
        </p:txBody>
      </p:sp>
      <p:sp>
        <p:nvSpPr>
          <p:cNvPr id="12" name="テキスト ボックス 11">
            <a:extLst>
              <a:ext uri="{FF2B5EF4-FFF2-40B4-BE49-F238E27FC236}">
                <a16:creationId xmlns:a16="http://schemas.microsoft.com/office/drawing/2014/main" id="{516841F0-4A83-051E-F2EF-581C4F508DFE}"/>
              </a:ext>
            </a:extLst>
          </p:cNvPr>
          <p:cNvSpPr txBox="1"/>
          <p:nvPr/>
        </p:nvSpPr>
        <p:spPr>
          <a:xfrm>
            <a:off x="838200" y="1254335"/>
            <a:ext cx="6760623" cy="696857"/>
          </a:xfrm>
          <a:prstGeom prst="rect">
            <a:avLst/>
          </a:prstGeom>
          <a:noFill/>
        </p:spPr>
        <p:txBody>
          <a:bodyPr wrap="square" rtlCol="0">
            <a:spAutoFit/>
          </a:bodyPr>
          <a:lstStyle/>
          <a:p>
            <a:pPr>
              <a:lnSpc>
                <a:spcPct val="120000"/>
              </a:lnSpc>
            </a:pPr>
            <a:r>
              <a:rPr kumimoji="1" lang="en-US" altLang="ja-JP" sz="2400" b="1" dirty="0"/>
              <a:t>Win</a:t>
            </a:r>
            <a:r>
              <a:rPr kumimoji="1" lang="ja-JP" altLang="en-US" sz="2400" b="1" dirty="0"/>
              <a:t>スクールの個人レッスン </a:t>
            </a:r>
            <a:r>
              <a:rPr kumimoji="1" lang="en-US" altLang="ja-JP" sz="3600" b="1" dirty="0">
                <a:solidFill>
                  <a:schemeClr val="accent1"/>
                </a:solidFill>
              </a:rPr>
              <a:t>3</a:t>
            </a:r>
            <a:r>
              <a:rPr kumimoji="1" lang="ja-JP" altLang="en-US" sz="2400" b="1" dirty="0">
                <a:solidFill>
                  <a:schemeClr val="accent1"/>
                </a:solidFill>
              </a:rPr>
              <a:t>つの特長</a:t>
            </a:r>
            <a:endParaRPr kumimoji="1" lang="en-US" altLang="ja-JP" sz="2400" b="1" dirty="0">
              <a:solidFill>
                <a:schemeClr val="accent1"/>
              </a:solidFill>
            </a:endParaRPr>
          </a:p>
        </p:txBody>
      </p:sp>
      <p:grpSp>
        <p:nvGrpSpPr>
          <p:cNvPr id="32" name="グループ化 31">
            <a:extLst>
              <a:ext uri="{FF2B5EF4-FFF2-40B4-BE49-F238E27FC236}">
                <a16:creationId xmlns:a16="http://schemas.microsoft.com/office/drawing/2014/main" id="{3E34AB81-0C8E-34CB-1D0E-E1B0F4EEA181}"/>
              </a:ext>
            </a:extLst>
          </p:cNvPr>
          <p:cNvGrpSpPr/>
          <p:nvPr/>
        </p:nvGrpSpPr>
        <p:grpSpPr>
          <a:xfrm>
            <a:off x="1082804" y="2993390"/>
            <a:ext cx="2035534" cy="2784509"/>
            <a:chOff x="745103" y="2007429"/>
            <a:chExt cx="2035534" cy="2784509"/>
          </a:xfrm>
        </p:grpSpPr>
        <p:pic>
          <p:nvPicPr>
            <p:cNvPr id="31" name="図 30" descr="コンピューターを使っている男性&#10;&#10;低い精度で自動的に生成された説明">
              <a:extLst>
                <a:ext uri="{FF2B5EF4-FFF2-40B4-BE49-F238E27FC236}">
                  <a16:creationId xmlns:a16="http://schemas.microsoft.com/office/drawing/2014/main" id="{94E1FFFF-C3E8-A017-BA0C-E23B9B793C20}"/>
                </a:ext>
              </a:extLst>
            </p:cNvPr>
            <p:cNvPicPr>
              <a:picLocks noChangeAspect="1"/>
            </p:cNvPicPr>
            <p:nvPr/>
          </p:nvPicPr>
          <p:blipFill rotWithShape="1">
            <a:blip r:embed="rId3" cstate="screen">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813379" y="2007429"/>
              <a:ext cx="1898982" cy="1915118"/>
            </a:xfrm>
            <a:prstGeom prst="ellipse">
              <a:avLst/>
            </a:prstGeom>
          </p:spPr>
        </p:pic>
        <p:sp>
          <p:nvSpPr>
            <p:cNvPr id="16" name="テキスト ボックス 15">
              <a:extLst>
                <a:ext uri="{FF2B5EF4-FFF2-40B4-BE49-F238E27FC236}">
                  <a16:creationId xmlns:a16="http://schemas.microsoft.com/office/drawing/2014/main" id="{A876CB50-76C9-6218-A43B-DE15E4394539}"/>
                </a:ext>
              </a:extLst>
            </p:cNvPr>
            <p:cNvSpPr txBox="1"/>
            <p:nvPr/>
          </p:nvSpPr>
          <p:spPr>
            <a:xfrm>
              <a:off x="898497" y="2665353"/>
              <a:ext cx="1728747"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ja-JP" altLang="en-US" b="1" dirty="0">
                  <a:solidFill>
                    <a:schemeClr val="bg1"/>
                  </a:solidFill>
                </a:rPr>
                <a:t>一人ひとりに合わせた指導</a:t>
              </a:r>
              <a:endParaRPr kumimoji="1" lang="ja-JP" altLang="en-US" b="1" dirty="0">
                <a:solidFill>
                  <a:schemeClr val="bg1"/>
                </a:solidFill>
              </a:endParaRPr>
            </a:p>
          </p:txBody>
        </p:sp>
        <p:sp>
          <p:nvSpPr>
            <p:cNvPr id="19" name="テキスト ボックス 18">
              <a:extLst>
                <a:ext uri="{FF2B5EF4-FFF2-40B4-BE49-F238E27FC236}">
                  <a16:creationId xmlns:a16="http://schemas.microsoft.com/office/drawing/2014/main" id="{BB0F87DA-3925-382D-B7B7-074EFA89465F}"/>
                </a:ext>
              </a:extLst>
            </p:cNvPr>
            <p:cNvSpPr txBox="1"/>
            <p:nvPr/>
          </p:nvSpPr>
          <p:spPr>
            <a:xfrm>
              <a:off x="745103" y="4053274"/>
              <a:ext cx="2035534" cy="738664"/>
            </a:xfrm>
            <a:prstGeom prst="rect">
              <a:avLst/>
            </a:prstGeom>
            <a:noFill/>
          </p:spPr>
          <p:txBody>
            <a:bodyPr wrap="square" rtlCol="0">
              <a:spAutoFit/>
            </a:bodyPr>
            <a:lstStyle/>
            <a:p>
              <a:pPr algn="ctr"/>
              <a:r>
                <a:rPr lang="ja-JP" altLang="en-US" sz="1400" dirty="0"/>
                <a:t>きめ細かな指導で</a:t>
              </a:r>
              <a:endParaRPr lang="en-US" altLang="ja-JP" sz="1400" dirty="0"/>
            </a:p>
            <a:p>
              <a:pPr algn="ctr"/>
              <a:r>
                <a:rPr lang="ja-JP" altLang="en-US" sz="1400" dirty="0"/>
                <a:t>無駄なく短期間で高いスキルが身につく</a:t>
              </a:r>
              <a:endParaRPr kumimoji="1" lang="ja-JP" altLang="en-US" sz="1400" dirty="0"/>
            </a:p>
          </p:txBody>
        </p:sp>
      </p:grpSp>
      <p:grpSp>
        <p:nvGrpSpPr>
          <p:cNvPr id="33" name="グループ化 32">
            <a:extLst>
              <a:ext uri="{FF2B5EF4-FFF2-40B4-BE49-F238E27FC236}">
                <a16:creationId xmlns:a16="http://schemas.microsoft.com/office/drawing/2014/main" id="{73694828-8D04-5153-701F-ECCB3F785F65}"/>
              </a:ext>
            </a:extLst>
          </p:cNvPr>
          <p:cNvGrpSpPr/>
          <p:nvPr/>
        </p:nvGrpSpPr>
        <p:grpSpPr>
          <a:xfrm>
            <a:off x="3666058" y="3001459"/>
            <a:ext cx="2035534" cy="2776440"/>
            <a:chOff x="3666058" y="2015498"/>
            <a:chExt cx="2035534" cy="2776440"/>
          </a:xfrm>
        </p:grpSpPr>
        <p:pic>
          <p:nvPicPr>
            <p:cNvPr id="26" name="図 25" descr="カレンダー&#10;&#10;自動的に生成された説明">
              <a:extLst>
                <a:ext uri="{FF2B5EF4-FFF2-40B4-BE49-F238E27FC236}">
                  <a16:creationId xmlns:a16="http://schemas.microsoft.com/office/drawing/2014/main" id="{6722F45A-1EA3-102D-B7DE-5911BE4A4D61}"/>
                </a:ext>
              </a:extLst>
            </p:cNvPr>
            <p:cNvPicPr>
              <a:picLocks noChangeAspect="1"/>
            </p:cNvPicPr>
            <p:nvPr/>
          </p:nvPicPr>
          <p:blipFill rotWithShape="1">
            <a:blip r:embed="rId5" cstate="screen">
              <a:duotone>
                <a:schemeClr val="accent5">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rcRect/>
            <a:stretch/>
          </p:blipFill>
          <p:spPr>
            <a:xfrm>
              <a:off x="3736642" y="2015498"/>
              <a:ext cx="1898981" cy="1898980"/>
            </a:xfrm>
            <a:prstGeom prst="ellipse">
              <a:avLst/>
            </a:prstGeom>
          </p:spPr>
        </p:pic>
        <p:sp>
          <p:nvSpPr>
            <p:cNvPr id="17" name="テキスト ボックス 16">
              <a:extLst>
                <a:ext uri="{FF2B5EF4-FFF2-40B4-BE49-F238E27FC236}">
                  <a16:creationId xmlns:a16="http://schemas.microsoft.com/office/drawing/2014/main" id="{63F0BD34-B19C-CCB7-FB1A-BA1A799BEB91}"/>
                </a:ext>
              </a:extLst>
            </p:cNvPr>
            <p:cNvSpPr txBox="1"/>
            <p:nvPr/>
          </p:nvSpPr>
          <p:spPr>
            <a:xfrm>
              <a:off x="3752997" y="2665353"/>
              <a:ext cx="1861657"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ja-JP" altLang="en-US" b="1" dirty="0">
                  <a:solidFill>
                    <a:schemeClr val="bg1"/>
                  </a:solidFill>
                </a:rPr>
                <a:t>自由予約制</a:t>
              </a:r>
            </a:p>
            <a:p>
              <a:pPr algn="ctr"/>
              <a:r>
                <a:rPr lang="ja-JP" altLang="en-US" b="1" dirty="0">
                  <a:solidFill>
                    <a:schemeClr val="bg1"/>
                  </a:solidFill>
                </a:rPr>
                <a:t>随時受講開始も</a:t>
              </a:r>
              <a:endParaRPr lang="en-US" altLang="ja-JP" b="1" dirty="0">
                <a:solidFill>
                  <a:schemeClr val="bg1"/>
                </a:solidFill>
              </a:endParaRPr>
            </a:p>
          </p:txBody>
        </p:sp>
        <p:sp>
          <p:nvSpPr>
            <p:cNvPr id="20" name="テキスト ボックス 19">
              <a:extLst>
                <a:ext uri="{FF2B5EF4-FFF2-40B4-BE49-F238E27FC236}">
                  <a16:creationId xmlns:a16="http://schemas.microsoft.com/office/drawing/2014/main" id="{005BBBAF-A4D9-A347-23C2-7CBD3B91E47E}"/>
                </a:ext>
              </a:extLst>
            </p:cNvPr>
            <p:cNvSpPr txBox="1"/>
            <p:nvPr/>
          </p:nvSpPr>
          <p:spPr>
            <a:xfrm>
              <a:off x="3666058" y="4053274"/>
              <a:ext cx="2035534" cy="738664"/>
            </a:xfrm>
            <a:prstGeom prst="rect">
              <a:avLst/>
            </a:prstGeom>
            <a:noFill/>
          </p:spPr>
          <p:txBody>
            <a:bodyPr wrap="square" rtlCol="0">
              <a:spAutoFit/>
            </a:bodyPr>
            <a:lstStyle/>
            <a:p>
              <a:pPr algn="ctr"/>
              <a:r>
                <a:rPr kumimoji="1" lang="ja-JP" altLang="en-US" sz="1400" dirty="0"/>
                <a:t>柔軟な予約対応で</a:t>
              </a:r>
              <a:endParaRPr kumimoji="1" lang="en-US" altLang="ja-JP" sz="1400" dirty="0"/>
            </a:p>
            <a:p>
              <a:pPr algn="ctr"/>
              <a:r>
                <a:rPr lang="ja-JP" altLang="en-US" sz="1400" dirty="0"/>
                <a:t>仕事の合間でも受講</a:t>
              </a:r>
              <a:endParaRPr lang="en-US" altLang="ja-JP" sz="1400" dirty="0"/>
            </a:p>
            <a:p>
              <a:pPr algn="ctr"/>
              <a:r>
                <a:rPr kumimoji="1" lang="ja-JP" altLang="en-US" sz="1400" dirty="0"/>
                <a:t>即日スタートも</a:t>
              </a:r>
              <a:endParaRPr kumimoji="1" lang="en-US" altLang="ja-JP" sz="1400" dirty="0"/>
            </a:p>
          </p:txBody>
        </p:sp>
      </p:grpSp>
      <p:grpSp>
        <p:nvGrpSpPr>
          <p:cNvPr id="34" name="グループ化 33">
            <a:extLst>
              <a:ext uri="{FF2B5EF4-FFF2-40B4-BE49-F238E27FC236}">
                <a16:creationId xmlns:a16="http://schemas.microsoft.com/office/drawing/2014/main" id="{B72C7AC4-8A48-B6C2-5A8F-2CD0D23AEC7D}"/>
              </a:ext>
            </a:extLst>
          </p:cNvPr>
          <p:cNvGrpSpPr/>
          <p:nvPr/>
        </p:nvGrpSpPr>
        <p:grpSpPr>
          <a:xfrm>
            <a:off x="6249312" y="3001459"/>
            <a:ext cx="2035534" cy="2787642"/>
            <a:chOff x="6490408" y="2015498"/>
            <a:chExt cx="2035534" cy="2787642"/>
          </a:xfrm>
        </p:grpSpPr>
        <p:pic>
          <p:nvPicPr>
            <p:cNvPr id="29" name="図 28" descr="パソコンの前に立っている男性&#10;&#10;中程度の精度で自動的に生成された説明">
              <a:extLst>
                <a:ext uri="{FF2B5EF4-FFF2-40B4-BE49-F238E27FC236}">
                  <a16:creationId xmlns:a16="http://schemas.microsoft.com/office/drawing/2014/main" id="{D0FBE7F6-FD59-73D1-8775-244EA2DE18C3}"/>
                </a:ext>
              </a:extLst>
            </p:cNvPr>
            <p:cNvPicPr>
              <a:picLocks noChangeAspect="1"/>
            </p:cNvPicPr>
            <p:nvPr/>
          </p:nvPicPr>
          <p:blipFill rotWithShape="1">
            <a:blip r:embed="rId7" cstate="screen">
              <a:duotone>
                <a:schemeClr val="accent5">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a:ext>
              </a:extLst>
            </a:blip>
            <a:srcRect/>
            <a:stretch/>
          </p:blipFill>
          <p:spPr>
            <a:xfrm>
              <a:off x="6558684" y="2015498"/>
              <a:ext cx="1898982" cy="1898981"/>
            </a:xfrm>
            <a:prstGeom prst="ellipse">
              <a:avLst/>
            </a:prstGeom>
          </p:spPr>
        </p:pic>
        <p:sp>
          <p:nvSpPr>
            <p:cNvPr id="18" name="テキスト ボックス 17">
              <a:extLst>
                <a:ext uri="{FF2B5EF4-FFF2-40B4-BE49-F238E27FC236}">
                  <a16:creationId xmlns:a16="http://schemas.microsoft.com/office/drawing/2014/main" id="{C0FBA31C-5B7E-8DA8-CD72-8D5A697E9C0A}"/>
                </a:ext>
              </a:extLst>
            </p:cNvPr>
            <p:cNvSpPr txBox="1"/>
            <p:nvPr/>
          </p:nvSpPr>
          <p:spPr>
            <a:xfrm>
              <a:off x="6577347" y="2665353"/>
              <a:ext cx="1861657"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ja-JP" altLang="en-US" b="1" dirty="0">
                  <a:solidFill>
                    <a:schemeClr val="bg1"/>
                  </a:solidFill>
                </a:rPr>
                <a:t>オンラインでも</a:t>
              </a:r>
              <a:endParaRPr lang="en-US" altLang="ja-JP" b="1" dirty="0">
                <a:solidFill>
                  <a:schemeClr val="bg1"/>
                </a:solidFill>
              </a:endParaRPr>
            </a:p>
            <a:p>
              <a:pPr algn="ctr"/>
              <a:r>
                <a:rPr lang="ja-JP" altLang="en-US" b="1" dirty="0">
                  <a:solidFill>
                    <a:schemeClr val="bg1"/>
                  </a:solidFill>
                </a:rPr>
                <a:t>個人レッスン</a:t>
              </a:r>
              <a:endParaRPr lang="en-US" altLang="ja-JP" b="1" dirty="0">
                <a:solidFill>
                  <a:schemeClr val="bg1"/>
                </a:solidFill>
              </a:endParaRPr>
            </a:p>
          </p:txBody>
        </p:sp>
        <p:sp>
          <p:nvSpPr>
            <p:cNvPr id="21" name="テキスト ボックス 20">
              <a:extLst>
                <a:ext uri="{FF2B5EF4-FFF2-40B4-BE49-F238E27FC236}">
                  <a16:creationId xmlns:a16="http://schemas.microsoft.com/office/drawing/2014/main" id="{B5E09E58-9E13-23F2-36D7-07D9E17FB975}"/>
                </a:ext>
              </a:extLst>
            </p:cNvPr>
            <p:cNvSpPr txBox="1"/>
            <p:nvPr/>
          </p:nvSpPr>
          <p:spPr>
            <a:xfrm>
              <a:off x="6490408" y="4064476"/>
              <a:ext cx="2035534" cy="738664"/>
            </a:xfrm>
            <a:prstGeom prst="rect">
              <a:avLst/>
            </a:prstGeom>
            <a:noFill/>
          </p:spPr>
          <p:txBody>
            <a:bodyPr wrap="square" rtlCol="0">
              <a:spAutoFit/>
            </a:bodyPr>
            <a:lstStyle/>
            <a:p>
              <a:pPr algn="ctr"/>
              <a:r>
                <a:rPr kumimoji="1" lang="ja-JP" altLang="en-US" sz="1400" dirty="0"/>
                <a:t>受講専用</a:t>
              </a:r>
              <a:r>
                <a:rPr kumimoji="1" lang="en-US" altLang="ja-JP" sz="1400" dirty="0"/>
                <a:t>PC</a:t>
              </a:r>
              <a:r>
                <a:rPr kumimoji="1" lang="ja-JP" altLang="en-US" sz="1400" dirty="0"/>
                <a:t>貸与</a:t>
              </a:r>
              <a:endParaRPr kumimoji="1" lang="en-US" altLang="ja-JP" sz="1400" dirty="0"/>
            </a:p>
            <a:p>
              <a:pPr algn="ctr"/>
              <a:r>
                <a:rPr lang="ja-JP" altLang="en-US" sz="1400" dirty="0"/>
                <a:t>自宅や職場でも対面と</a:t>
              </a:r>
              <a:endParaRPr lang="en-US" altLang="ja-JP" sz="1400" dirty="0"/>
            </a:p>
            <a:p>
              <a:pPr algn="ctr"/>
              <a:r>
                <a:rPr kumimoji="1" lang="ja-JP" altLang="en-US" sz="1400" dirty="0"/>
                <a:t>変わらない授業</a:t>
              </a:r>
              <a:endParaRPr kumimoji="1" lang="en-US" altLang="ja-JP" sz="1400" dirty="0"/>
            </a:p>
          </p:txBody>
        </p:sp>
      </p:grpSp>
      <p:sp>
        <p:nvSpPr>
          <p:cNvPr id="35" name="テキスト ボックス 34">
            <a:extLst>
              <a:ext uri="{FF2B5EF4-FFF2-40B4-BE49-F238E27FC236}">
                <a16:creationId xmlns:a16="http://schemas.microsoft.com/office/drawing/2014/main" id="{B544BB8C-3731-0013-0FCB-31DDF1FF3719}"/>
              </a:ext>
            </a:extLst>
          </p:cNvPr>
          <p:cNvSpPr txBox="1"/>
          <p:nvPr/>
        </p:nvSpPr>
        <p:spPr>
          <a:xfrm>
            <a:off x="838199" y="2033793"/>
            <a:ext cx="7248277" cy="523220"/>
          </a:xfrm>
          <a:prstGeom prst="rect">
            <a:avLst/>
          </a:prstGeom>
          <a:noFill/>
        </p:spPr>
        <p:txBody>
          <a:bodyPr wrap="square" rtlCol="0">
            <a:spAutoFit/>
          </a:bodyPr>
          <a:lstStyle/>
          <a:p>
            <a:r>
              <a:rPr lang="ja-JP" altLang="en-US" sz="1400" dirty="0"/>
              <a:t>講師一人が平均</a:t>
            </a:r>
            <a:r>
              <a:rPr lang="en-US" altLang="ja-JP" sz="1400" dirty="0"/>
              <a:t>3</a:t>
            </a:r>
            <a:r>
              <a:rPr lang="ja-JP" altLang="en-US" sz="1400" dirty="0"/>
              <a:t>名の受講生を受け持ち、個別に指導を行う少人数制「個人レッスン」。</a:t>
            </a:r>
            <a:endParaRPr lang="en-US" altLang="ja-JP" sz="1400" dirty="0"/>
          </a:p>
          <a:p>
            <a:r>
              <a:rPr kumimoji="1" lang="ja-JP" altLang="en-US" sz="1400" dirty="0"/>
              <a:t>スキルレベルが異なる受講生も一人ひとりに合わせた指導を行います。</a:t>
            </a:r>
          </a:p>
        </p:txBody>
      </p:sp>
    </p:spTree>
    <p:extLst>
      <p:ext uri="{BB962C8B-B14F-4D97-AF65-F5344CB8AC3E}">
        <p14:creationId xmlns:p14="http://schemas.microsoft.com/office/powerpoint/2010/main" val="2238061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descr="スーツを着た少年&#10;&#10;中程度の精度で自動的に生成された説明">
            <a:extLst>
              <a:ext uri="{FF2B5EF4-FFF2-40B4-BE49-F238E27FC236}">
                <a16:creationId xmlns:a16="http://schemas.microsoft.com/office/drawing/2014/main" id="{5F1A3C8E-8C05-BD4C-AB36-595201C70F30}"/>
              </a:ext>
            </a:extLst>
          </p:cNvPr>
          <p:cNvPicPr>
            <a:picLocks noChangeAspect="1"/>
          </p:cNvPicPr>
          <p:nvPr/>
        </p:nvPicPr>
        <p:blipFill rotWithShape="1">
          <a:blip r:embed="rId2" cstate="screen">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a:stretch/>
        </p:blipFill>
        <p:spPr>
          <a:xfrm>
            <a:off x="1151080" y="3008547"/>
            <a:ext cx="1915201" cy="1915200"/>
          </a:xfrm>
          <a:prstGeom prst="ellipse">
            <a:avLst/>
          </a:prstGeom>
        </p:spPr>
      </p:pic>
      <p:pic>
        <p:nvPicPr>
          <p:cNvPr id="29" name="図 28" descr="ノートパソコンの画面を見ている女性&#10;&#10;中程度の精度で自動的に生成された説明">
            <a:extLst>
              <a:ext uri="{FF2B5EF4-FFF2-40B4-BE49-F238E27FC236}">
                <a16:creationId xmlns:a16="http://schemas.microsoft.com/office/drawing/2014/main" id="{65B88EBD-8222-19AA-92DD-23EE644EFD7E}"/>
              </a:ext>
            </a:extLst>
          </p:cNvPr>
          <p:cNvPicPr>
            <a:picLocks noChangeAspect="1"/>
          </p:cNvPicPr>
          <p:nvPr/>
        </p:nvPicPr>
        <p:blipFill rotWithShape="1">
          <a:blip r:embed="rId4" cstate="screen">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a:ext>
            </a:extLst>
          </a:blip>
          <a:srcRect/>
          <a:stretch/>
        </p:blipFill>
        <p:spPr>
          <a:xfrm>
            <a:off x="6317588" y="2993390"/>
            <a:ext cx="1898981" cy="1931090"/>
          </a:xfrm>
          <a:prstGeom prst="ellipse">
            <a:avLst/>
          </a:prstGeom>
        </p:spPr>
      </p:pic>
      <p:pic>
        <p:nvPicPr>
          <p:cNvPr id="27" name="図 26" descr="スーツを着た男性&#10;&#10;自動的に生成された説明">
            <a:extLst>
              <a:ext uri="{FF2B5EF4-FFF2-40B4-BE49-F238E27FC236}">
                <a16:creationId xmlns:a16="http://schemas.microsoft.com/office/drawing/2014/main" id="{55083AD6-A2EC-A050-E45C-49FB30E1C461}"/>
              </a:ext>
            </a:extLst>
          </p:cNvPr>
          <p:cNvPicPr>
            <a:picLocks noChangeAspect="1"/>
          </p:cNvPicPr>
          <p:nvPr/>
        </p:nvPicPr>
        <p:blipFill rotWithShape="1">
          <a:blip r:embed="rId6" cstate="screen">
            <a:duotone>
              <a:schemeClr val="accent5">
                <a:shade val="45000"/>
                <a:satMod val="135000"/>
              </a:schemeClr>
              <a:prstClr val="white"/>
            </a:duotone>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a:ext>
            </a:extLst>
          </a:blip>
          <a:srcRect/>
          <a:stretch/>
        </p:blipFill>
        <p:spPr>
          <a:xfrm>
            <a:off x="3734335" y="3001459"/>
            <a:ext cx="1898980" cy="1929377"/>
          </a:xfrm>
          <a:prstGeom prst="ellipse">
            <a:avLst/>
          </a:prstGeom>
        </p:spPr>
      </p:pic>
      <p:pic>
        <p:nvPicPr>
          <p:cNvPr id="10" name="図 9" descr="会議室でワインを飲んでいる男性&#10;&#10;低い精度で自動的に生成された説明">
            <a:extLst>
              <a:ext uri="{FF2B5EF4-FFF2-40B4-BE49-F238E27FC236}">
                <a16:creationId xmlns:a16="http://schemas.microsoft.com/office/drawing/2014/main" id="{CA9D24B6-3E50-16E9-626E-B1C8E68433B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073663" y="1106813"/>
            <a:ext cx="3118338" cy="5759138"/>
          </a:xfrm>
          <a:prstGeom prst="rect">
            <a:avLst/>
          </a:prstGeom>
        </p:spPr>
      </p:pic>
      <p:sp>
        <p:nvSpPr>
          <p:cNvPr id="2" name="タイトル 1">
            <a:extLst>
              <a:ext uri="{FF2B5EF4-FFF2-40B4-BE49-F238E27FC236}">
                <a16:creationId xmlns:a16="http://schemas.microsoft.com/office/drawing/2014/main" id="{DA3A64A8-CA7F-31F6-11C6-A01B37A5E2FB}"/>
              </a:ext>
            </a:extLst>
          </p:cNvPr>
          <p:cNvSpPr>
            <a:spLocks noGrp="1"/>
          </p:cNvSpPr>
          <p:nvPr>
            <p:ph type="title"/>
          </p:nvPr>
        </p:nvSpPr>
        <p:spPr/>
        <p:txBody>
          <a:bodyPr/>
          <a:lstStyle/>
          <a:p>
            <a:r>
              <a:rPr kumimoji="1" lang="ja-JP" altLang="en-US" dirty="0"/>
              <a:t>貴社の要望にお応えする「</a:t>
            </a:r>
            <a:r>
              <a:rPr kumimoji="1" lang="ja-JP" altLang="en-US" dirty="0">
                <a:solidFill>
                  <a:schemeClr val="accent1"/>
                </a:solidFill>
              </a:rPr>
              <a:t>集合研修・講師派遣</a:t>
            </a:r>
            <a:r>
              <a:rPr kumimoji="1" lang="ja-JP" altLang="en-US" dirty="0"/>
              <a:t>」</a:t>
            </a:r>
          </a:p>
        </p:txBody>
      </p:sp>
      <p:sp>
        <p:nvSpPr>
          <p:cNvPr id="3" name="フッター プレースホルダー 2">
            <a:extLst>
              <a:ext uri="{FF2B5EF4-FFF2-40B4-BE49-F238E27FC236}">
                <a16:creationId xmlns:a16="http://schemas.microsoft.com/office/drawing/2014/main" id="{2CDF6E6D-895D-6471-80DE-2B4BA972AE01}"/>
              </a:ext>
            </a:extLst>
          </p:cNvPr>
          <p:cNvSpPr>
            <a:spLocks noGrp="1"/>
          </p:cNvSpPr>
          <p:nvPr>
            <p:ph type="ftr" sz="quarter" idx="10"/>
          </p:nvPr>
        </p:nvSpPr>
        <p:spPr/>
        <p:txBody>
          <a:bodyPr/>
          <a:lstStyle/>
          <a:p>
            <a:r>
              <a:rPr lang="en-US" altLang="ja-JP"/>
              <a:t>© PC Assist. All Rights Reserved.</a:t>
            </a:r>
            <a:endParaRPr kumimoji="1" lang="ja-JP" altLang="en-US" dirty="0"/>
          </a:p>
        </p:txBody>
      </p:sp>
      <p:sp>
        <p:nvSpPr>
          <p:cNvPr id="4" name="スライド番号プレースホルダー 3">
            <a:extLst>
              <a:ext uri="{FF2B5EF4-FFF2-40B4-BE49-F238E27FC236}">
                <a16:creationId xmlns:a16="http://schemas.microsoft.com/office/drawing/2014/main" id="{010A39BD-183D-67F3-AD48-0A53F89FF18C}"/>
              </a:ext>
            </a:extLst>
          </p:cNvPr>
          <p:cNvSpPr>
            <a:spLocks noGrp="1"/>
          </p:cNvSpPr>
          <p:nvPr>
            <p:ph type="sldNum" sz="quarter" idx="11"/>
          </p:nvPr>
        </p:nvSpPr>
        <p:spPr/>
        <p:txBody>
          <a:bodyPr/>
          <a:lstStyle/>
          <a:p>
            <a:fld id="{3B1C3366-121C-49D0-A3A8-72FC94AD02ED}" type="slidenum">
              <a:rPr kumimoji="1" lang="ja-JP" altLang="en-US" smtClean="0">
                <a:solidFill>
                  <a:schemeClr val="bg1"/>
                </a:solidFill>
              </a:rPr>
              <a:t>8</a:t>
            </a:fld>
            <a:endParaRPr kumimoji="1" lang="ja-JP" altLang="en-US" dirty="0">
              <a:solidFill>
                <a:schemeClr val="bg1"/>
              </a:solidFill>
            </a:endParaRPr>
          </a:p>
        </p:txBody>
      </p:sp>
      <p:sp>
        <p:nvSpPr>
          <p:cNvPr id="11" name="テキスト ボックス 10">
            <a:extLst>
              <a:ext uri="{FF2B5EF4-FFF2-40B4-BE49-F238E27FC236}">
                <a16:creationId xmlns:a16="http://schemas.microsoft.com/office/drawing/2014/main" id="{50C5AD4B-096E-CBEA-671B-13CE9BD6C530}"/>
              </a:ext>
            </a:extLst>
          </p:cNvPr>
          <p:cNvSpPr txBox="1"/>
          <p:nvPr/>
        </p:nvSpPr>
        <p:spPr>
          <a:xfrm>
            <a:off x="838200" y="1254335"/>
            <a:ext cx="6760623" cy="696857"/>
          </a:xfrm>
          <a:prstGeom prst="rect">
            <a:avLst/>
          </a:prstGeom>
          <a:noFill/>
        </p:spPr>
        <p:txBody>
          <a:bodyPr wrap="square" rtlCol="0">
            <a:spAutoFit/>
          </a:bodyPr>
          <a:lstStyle/>
          <a:p>
            <a:pPr>
              <a:lnSpc>
                <a:spcPct val="120000"/>
              </a:lnSpc>
            </a:pPr>
            <a:r>
              <a:rPr kumimoji="1" lang="en-US" altLang="ja-JP" sz="2400" b="1" dirty="0"/>
              <a:t>Win</a:t>
            </a:r>
            <a:r>
              <a:rPr kumimoji="1" lang="ja-JP" altLang="en-US" sz="2400" b="1" dirty="0"/>
              <a:t>スクールの集合研修 </a:t>
            </a:r>
            <a:r>
              <a:rPr kumimoji="1" lang="en-US" altLang="ja-JP" sz="3600" b="1" dirty="0">
                <a:solidFill>
                  <a:schemeClr val="accent1"/>
                </a:solidFill>
              </a:rPr>
              <a:t>3</a:t>
            </a:r>
            <a:r>
              <a:rPr kumimoji="1" lang="ja-JP" altLang="en-US" sz="2400" b="1" dirty="0">
                <a:solidFill>
                  <a:schemeClr val="accent1"/>
                </a:solidFill>
              </a:rPr>
              <a:t>つの特長</a:t>
            </a:r>
            <a:endParaRPr kumimoji="1" lang="en-US" altLang="ja-JP" sz="2400" b="1" dirty="0">
              <a:solidFill>
                <a:schemeClr val="accent1"/>
              </a:solidFill>
            </a:endParaRPr>
          </a:p>
        </p:txBody>
      </p:sp>
      <p:sp>
        <p:nvSpPr>
          <p:cNvPr id="14" name="テキスト ボックス 13">
            <a:extLst>
              <a:ext uri="{FF2B5EF4-FFF2-40B4-BE49-F238E27FC236}">
                <a16:creationId xmlns:a16="http://schemas.microsoft.com/office/drawing/2014/main" id="{B1B8344E-C1F9-0F84-C6A5-7DD76C5649A1}"/>
              </a:ext>
            </a:extLst>
          </p:cNvPr>
          <p:cNvSpPr txBox="1"/>
          <p:nvPr/>
        </p:nvSpPr>
        <p:spPr>
          <a:xfrm>
            <a:off x="1236198" y="3651314"/>
            <a:ext cx="1728747"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ja-JP" altLang="en-US" b="1" dirty="0">
                <a:solidFill>
                  <a:schemeClr val="bg1"/>
                </a:solidFill>
              </a:rPr>
              <a:t>プロ講師に</a:t>
            </a:r>
            <a:endParaRPr lang="en-US" altLang="ja-JP" b="1" dirty="0">
              <a:solidFill>
                <a:schemeClr val="bg1"/>
              </a:solidFill>
            </a:endParaRPr>
          </a:p>
          <a:p>
            <a:pPr algn="ctr"/>
            <a:r>
              <a:rPr lang="ja-JP" altLang="en-US" b="1" dirty="0">
                <a:solidFill>
                  <a:schemeClr val="bg1"/>
                </a:solidFill>
              </a:rPr>
              <a:t>よる指導</a:t>
            </a:r>
            <a:endParaRPr kumimoji="1" lang="ja-JP" altLang="en-US" b="1" dirty="0">
              <a:solidFill>
                <a:schemeClr val="bg1"/>
              </a:solidFill>
            </a:endParaRPr>
          </a:p>
        </p:txBody>
      </p:sp>
      <p:sp>
        <p:nvSpPr>
          <p:cNvPr id="15" name="テキスト ボックス 14">
            <a:extLst>
              <a:ext uri="{FF2B5EF4-FFF2-40B4-BE49-F238E27FC236}">
                <a16:creationId xmlns:a16="http://schemas.microsoft.com/office/drawing/2014/main" id="{EDFD041C-C092-B8CE-F688-9A525691456B}"/>
              </a:ext>
            </a:extLst>
          </p:cNvPr>
          <p:cNvSpPr txBox="1"/>
          <p:nvPr/>
        </p:nvSpPr>
        <p:spPr>
          <a:xfrm>
            <a:off x="1082804" y="5039235"/>
            <a:ext cx="2035534" cy="738664"/>
          </a:xfrm>
          <a:prstGeom prst="rect">
            <a:avLst/>
          </a:prstGeom>
          <a:noFill/>
        </p:spPr>
        <p:txBody>
          <a:bodyPr wrap="square" rtlCol="0">
            <a:spAutoFit/>
          </a:bodyPr>
          <a:lstStyle/>
          <a:p>
            <a:pPr algn="ctr"/>
            <a:r>
              <a:rPr lang="ja-JP" altLang="en-US" sz="1400" dirty="0"/>
              <a:t>年間</a:t>
            </a:r>
            <a:r>
              <a:rPr lang="en-US" altLang="ja-JP" sz="1400" dirty="0"/>
              <a:t>1,300</a:t>
            </a:r>
            <a:r>
              <a:rPr lang="ja-JP" altLang="en-US" sz="1400" dirty="0"/>
              <a:t>時間以上</a:t>
            </a:r>
            <a:endParaRPr lang="en-US" altLang="ja-JP" sz="1400" dirty="0"/>
          </a:p>
          <a:p>
            <a:pPr algn="ctr"/>
            <a:r>
              <a:rPr lang="ja-JP" altLang="en-US" sz="1400" dirty="0"/>
              <a:t>指導するプロ講師が</a:t>
            </a:r>
            <a:endParaRPr lang="en-US" altLang="ja-JP" sz="1400" dirty="0"/>
          </a:p>
          <a:p>
            <a:pPr algn="ctr"/>
            <a:r>
              <a:rPr kumimoji="1" lang="ja-JP" altLang="en-US" sz="1400" dirty="0"/>
              <a:t>研修を担当</a:t>
            </a:r>
          </a:p>
        </p:txBody>
      </p:sp>
      <p:sp>
        <p:nvSpPr>
          <p:cNvPr id="18" name="テキスト ボックス 17">
            <a:extLst>
              <a:ext uri="{FF2B5EF4-FFF2-40B4-BE49-F238E27FC236}">
                <a16:creationId xmlns:a16="http://schemas.microsoft.com/office/drawing/2014/main" id="{16B6870D-5439-289B-0E80-5166748B11E8}"/>
              </a:ext>
            </a:extLst>
          </p:cNvPr>
          <p:cNvSpPr txBox="1"/>
          <p:nvPr/>
        </p:nvSpPr>
        <p:spPr>
          <a:xfrm>
            <a:off x="3752997" y="3651314"/>
            <a:ext cx="1861657"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ja-JP" altLang="en-US" b="1" dirty="0">
                <a:solidFill>
                  <a:schemeClr val="bg1"/>
                </a:solidFill>
              </a:rPr>
              <a:t>あらゆる要望に</a:t>
            </a:r>
            <a:endParaRPr kumimoji="1" lang="en-US" altLang="ja-JP" b="1" dirty="0">
              <a:solidFill>
                <a:schemeClr val="bg1"/>
              </a:solidFill>
            </a:endParaRPr>
          </a:p>
          <a:p>
            <a:pPr algn="ctr"/>
            <a:r>
              <a:rPr lang="ja-JP" altLang="en-US" b="1" dirty="0">
                <a:solidFill>
                  <a:schemeClr val="bg1"/>
                </a:solidFill>
              </a:rPr>
              <a:t>対応</a:t>
            </a:r>
            <a:endParaRPr lang="en-US" altLang="ja-JP" b="1" dirty="0">
              <a:solidFill>
                <a:schemeClr val="bg1"/>
              </a:solidFill>
            </a:endParaRPr>
          </a:p>
        </p:txBody>
      </p:sp>
      <p:sp>
        <p:nvSpPr>
          <p:cNvPr id="19" name="テキスト ボックス 18">
            <a:extLst>
              <a:ext uri="{FF2B5EF4-FFF2-40B4-BE49-F238E27FC236}">
                <a16:creationId xmlns:a16="http://schemas.microsoft.com/office/drawing/2014/main" id="{39EFF7F7-2D82-4579-CDA1-CCC97ABA9192}"/>
              </a:ext>
            </a:extLst>
          </p:cNvPr>
          <p:cNvSpPr txBox="1"/>
          <p:nvPr/>
        </p:nvSpPr>
        <p:spPr>
          <a:xfrm>
            <a:off x="3666058" y="5039235"/>
            <a:ext cx="2035534" cy="738664"/>
          </a:xfrm>
          <a:prstGeom prst="rect">
            <a:avLst/>
          </a:prstGeom>
          <a:noFill/>
        </p:spPr>
        <p:txBody>
          <a:bodyPr wrap="square" rtlCol="0">
            <a:spAutoFit/>
          </a:bodyPr>
          <a:lstStyle/>
          <a:p>
            <a:pPr algn="ctr"/>
            <a:r>
              <a:rPr lang="ja-JP" altLang="en-US" sz="1400" dirty="0"/>
              <a:t>日程・場所だけでなく</a:t>
            </a:r>
            <a:endParaRPr lang="en-US" altLang="ja-JP" sz="1400" dirty="0"/>
          </a:p>
          <a:p>
            <a:pPr algn="ctr"/>
            <a:r>
              <a:rPr lang="ja-JP" altLang="en-US" sz="1400" dirty="0"/>
              <a:t>カリキュラムも</a:t>
            </a:r>
            <a:endParaRPr lang="en-US" altLang="ja-JP" sz="1400" dirty="0"/>
          </a:p>
          <a:p>
            <a:pPr algn="ctr"/>
            <a:r>
              <a:rPr kumimoji="1" lang="ja-JP" altLang="en-US" sz="1400" dirty="0"/>
              <a:t>柔軟にカスタマイズ</a:t>
            </a:r>
            <a:endParaRPr kumimoji="1" lang="en-US" altLang="ja-JP" sz="1400" dirty="0"/>
          </a:p>
        </p:txBody>
      </p:sp>
      <p:sp>
        <p:nvSpPr>
          <p:cNvPr id="22" name="テキスト ボックス 21">
            <a:extLst>
              <a:ext uri="{FF2B5EF4-FFF2-40B4-BE49-F238E27FC236}">
                <a16:creationId xmlns:a16="http://schemas.microsoft.com/office/drawing/2014/main" id="{0A307233-11AE-B5B3-BF14-E4E68025AE64}"/>
              </a:ext>
            </a:extLst>
          </p:cNvPr>
          <p:cNvSpPr txBox="1"/>
          <p:nvPr/>
        </p:nvSpPr>
        <p:spPr>
          <a:xfrm>
            <a:off x="6336251" y="3651314"/>
            <a:ext cx="1861657"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ja-JP" altLang="en-US" b="1" dirty="0">
                <a:solidFill>
                  <a:schemeClr val="bg1"/>
                </a:solidFill>
              </a:rPr>
              <a:t>場所を選ばない</a:t>
            </a:r>
            <a:endParaRPr lang="en-US" altLang="ja-JP" b="1" dirty="0">
              <a:solidFill>
                <a:schemeClr val="bg1"/>
              </a:solidFill>
            </a:endParaRPr>
          </a:p>
          <a:p>
            <a:pPr algn="ctr"/>
            <a:r>
              <a:rPr lang="ja-JP" altLang="en-US" b="1" dirty="0">
                <a:solidFill>
                  <a:schemeClr val="bg1"/>
                </a:solidFill>
              </a:rPr>
              <a:t>オンライン対応</a:t>
            </a:r>
            <a:endParaRPr lang="en-US" altLang="ja-JP" b="1" dirty="0">
              <a:solidFill>
                <a:schemeClr val="bg1"/>
              </a:solidFill>
            </a:endParaRPr>
          </a:p>
        </p:txBody>
      </p:sp>
      <p:sp>
        <p:nvSpPr>
          <p:cNvPr id="23" name="テキスト ボックス 22">
            <a:extLst>
              <a:ext uri="{FF2B5EF4-FFF2-40B4-BE49-F238E27FC236}">
                <a16:creationId xmlns:a16="http://schemas.microsoft.com/office/drawing/2014/main" id="{4F7EC1A1-77CB-46EC-B247-CC5799C3A043}"/>
              </a:ext>
            </a:extLst>
          </p:cNvPr>
          <p:cNvSpPr txBox="1"/>
          <p:nvPr/>
        </p:nvSpPr>
        <p:spPr>
          <a:xfrm>
            <a:off x="6249312" y="5050437"/>
            <a:ext cx="2035534" cy="738664"/>
          </a:xfrm>
          <a:prstGeom prst="rect">
            <a:avLst/>
          </a:prstGeom>
          <a:noFill/>
        </p:spPr>
        <p:txBody>
          <a:bodyPr wrap="square" rtlCol="0">
            <a:spAutoFit/>
          </a:bodyPr>
          <a:lstStyle/>
          <a:p>
            <a:pPr algn="ctr"/>
            <a:r>
              <a:rPr kumimoji="1" lang="ja-JP" altLang="en-US" sz="1400" dirty="0"/>
              <a:t>受講専用</a:t>
            </a:r>
            <a:r>
              <a:rPr kumimoji="1" lang="en-US" altLang="ja-JP" sz="1400" dirty="0"/>
              <a:t>PC</a:t>
            </a:r>
            <a:r>
              <a:rPr kumimoji="1" lang="ja-JP" altLang="en-US" sz="1400" dirty="0"/>
              <a:t>貸与も</a:t>
            </a:r>
            <a:endParaRPr kumimoji="1" lang="en-US" altLang="ja-JP" sz="1400" dirty="0"/>
          </a:p>
          <a:p>
            <a:pPr algn="ctr"/>
            <a:r>
              <a:rPr lang="ja-JP" altLang="en-US" sz="1400" dirty="0"/>
              <a:t>自宅や職場でも</a:t>
            </a:r>
            <a:endParaRPr lang="en-US" altLang="ja-JP" sz="1400" dirty="0"/>
          </a:p>
          <a:p>
            <a:pPr algn="ctr"/>
            <a:r>
              <a:rPr kumimoji="1" lang="ja-JP" altLang="en-US" sz="1400" dirty="0"/>
              <a:t>研修を実施可能</a:t>
            </a:r>
            <a:endParaRPr kumimoji="1" lang="en-US" altLang="ja-JP" sz="1400" dirty="0"/>
          </a:p>
        </p:txBody>
      </p:sp>
      <p:sp>
        <p:nvSpPr>
          <p:cNvPr id="24" name="テキスト ボックス 23">
            <a:extLst>
              <a:ext uri="{FF2B5EF4-FFF2-40B4-BE49-F238E27FC236}">
                <a16:creationId xmlns:a16="http://schemas.microsoft.com/office/drawing/2014/main" id="{325D3681-4783-D1BA-7CC0-F06E35FFA6AB}"/>
              </a:ext>
            </a:extLst>
          </p:cNvPr>
          <p:cNvSpPr txBox="1"/>
          <p:nvPr/>
        </p:nvSpPr>
        <p:spPr>
          <a:xfrm>
            <a:off x="838199" y="2033793"/>
            <a:ext cx="7248277" cy="523220"/>
          </a:xfrm>
          <a:prstGeom prst="rect">
            <a:avLst/>
          </a:prstGeom>
          <a:noFill/>
        </p:spPr>
        <p:txBody>
          <a:bodyPr wrap="square" rtlCol="0">
            <a:spAutoFit/>
          </a:bodyPr>
          <a:lstStyle/>
          <a:p>
            <a:r>
              <a:rPr lang="ja-JP" altLang="en-US" sz="1400" dirty="0"/>
              <a:t>貴社指定の研修施設への講師派遣だけでなく、オンラインでの研修実施も可能です。</a:t>
            </a:r>
            <a:br>
              <a:rPr lang="en-US" altLang="ja-JP" sz="1400" dirty="0"/>
            </a:br>
            <a:r>
              <a:rPr lang="ja-JP" altLang="en-US" sz="1400" dirty="0"/>
              <a:t>短期から長期まで、貴社の業務内容に合わせたカリキュラムのカスタマイズも承ります。</a:t>
            </a:r>
            <a:endParaRPr kumimoji="1" lang="ja-JP" altLang="en-US" sz="1400" dirty="0"/>
          </a:p>
        </p:txBody>
      </p:sp>
    </p:spTree>
    <p:extLst>
      <p:ext uri="{BB962C8B-B14F-4D97-AF65-F5344CB8AC3E}">
        <p14:creationId xmlns:p14="http://schemas.microsoft.com/office/powerpoint/2010/main" val="1479499571"/>
      </p:ext>
    </p:extLst>
  </p:cSld>
  <p:clrMapOvr>
    <a:masterClrMapping/>
  </p:clrMapOvr>
</p:sld>
</file>

<file path=ppt/theme/theme1.xml><?xml version="1.0" encoding="utf-8"?>
<a:theme xmlns:a="http://schemas.openxmlformats.org/drawingml/2006/main" name="Winスクール法人テーマ">
  <a:themeElements>
    <a:clrScheme name="ユーザー定義 1">
      <a:dk1>
        <a:sysClr val="windowText" lastClr="000000"/>
      </a:dk1>
      <a:lt1>
        <a:sysClr val="window" lastClr="FFFFFF"/>
      </a:lt1>
      <a:dk2>
        <a:srgbClr val="44546A"/>
      </a:dk2>
      <a:lt2>
        <a:srgbClr val="E7E6E6"/>
      </a:lt2>
      <a:accent1>
        <a:srgbClr val="0736A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Verdana"/>
        <a:ea typeface="メイリオ"/>
        <a:cs typeface=""/>
      </a:majorFont>
      <a:minorFont>
        <a:latin typeface="Verdana"/>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nスクール法人テーマ" id="{7E35B038-D081-473D-8BC3-6BC4D9DEE15B}" vid="{21D91688-D610-4E2E-AB38-FD2498047DB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Winスクール法人テーマ</Template>
  <TotalTime>14996</TotalTime>
  <Words>2422</Words>
  <Application>Microsoft Office PowerPoint</Application>
  <PresentationFormat>ワイド画面</PresentationFormat>
  <Paragraphs>324</Paragraphs>
  <Slides>16</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16</vt:i4>
      </vt:variant>
    </vt:vector>
  </HeadingPairs>
  <TitlesOfParts>
    <vt:vector size="24" baseType="lpstr">
      <vt:lpstr>ＭＳ 明朝</vt:lpstr>
      <vt:lpstr>メイリオ</vt:lpstr>
      <vt:lpstr>游ゴシック</vt:lpstr>
      <vt:lpstr>Arial</vt:lpstr>
      <vt:lpstr>Calibri</vt:lpstr>
      <vt:lpstr>Verdana</vt:lpstr>
      <vt:lpstr>Wingdings</vt:lpstr>
      <vt:lpstr>Winスクール法人テーマ</vt:lpstr>
      <vt:lpstr>Winスクール 法人研修サービス ご案内</vt:lpstr>
      <vt:lpstr>PowerPoint プレゼンテーション</vt:lpstr>
      <vt:lpstr>Winスクールの拠点情報</vt:lpstr>
      <vt:lpstr>数字で見るWinスクール</vt:lpstr>
      <vt:lpstr>PowerPoint プレゼンテーション</vt:lpstr>
      <vt:lpstr>Winスクールで学べるカリキュラム</vt:lpstr>
      <vt:lpstr>選べる研修方法</vt:lpstr>
      <vt:lpstr>こだわりの「個人レッスン」</vt:lpstr>
      <vt:lpstr>貴社の要望にお応えする「集合研修・講師派遣」</vt:lpstr>
      <vt:lpstr>その他の教育サービス</vt:lpstr>
      <vt:lpstr>PowerPoint プレゼンテーション</vt:lpstr>
      <vt:lpstr>Winスクールが提案する「人材育成ソリューション」</vt:lpstr>
      <vt:lpstr>貴社専用人材育成プランの立案から実現までの流れ</vt:lpstr>
      <vt:lpstr>PowerPoint プレゼンテーション</vt:lpstr>
      <vt:lpstr>PowerPoint プレゼンテーション</vt:lpstr>
      <vt:lpstr>研修ご利用企業様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上谷　誠</dc:creator>
  <cp:lastModifiedBy>荒木 大介</cp:lastModifiedBy>
  <cp:revision>8</cp:revision>
  <dcterms:created xsi:type="dcterms:W3CDTF">2022-04-08T07:53:30Z</dcterms:created>
  <dcterms:modified xsi:type="dcterms:W3CDTF">2022-10-03T10:31:26Z</dcterms:modified>
</cp:coreProperties>
</file>